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82" r:id="rId5"/>
    <p:sldId id="261" r:id="rId6"/>
    <p:sldId id="267" r:id="rId7"/>
    <p:sldId id="268" r:id="rId8"/>
    <p:sldId id="269" r:id="rId9"/>
    <p:sldId id="271" r:id="rId10"/>
    <p:sldId id="272" r:id="rId11"/>
    <p:sldId id="283" r:id="rId12"/>
    <p:sldId id="284" r:id="rId13"/>
  </p:sldIdLst>
  <p:sldSz cx="118872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9900"/>
    <a:srgbClr val="0000FF"/>
    <a:srgbClr val="FFF7E1"/>
    <a:srgbClr val="33CC33"/>
    <a:srgbClr val="EBFFEB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204" y="-68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40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206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016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147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45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264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511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58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544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9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13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9486-228C-454F-9529-C543E520F5B0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45D7-83B3-48A4-9766-C9B252856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28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9625" y="1642456"/>
                <a:ext cx="11896824" cy="5216877"/>
              </a:xfrm>
              <a:prstGeom prst="rect">
                <a:avLst/>
              </a:prstGeom>
              <a:solidFill>
                <a:srgbClr val="FFF7E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tabLst>
                    <a:tab pos="461963" algn="l"/>
                  </a:tabLst>
                </a:pPr>
                <a:r>
                  <a:rPr lang="en-US" sz="2800" i="1" dirty="0" smtClean="0"/>
                  <a:t>	</a:t>
                </a:r>
                <a:r>
                  <a:rPr lang="en-US" sz="2800" i="1" dirty="0" err="1" smtClean="0"/>
                  <a:t>Vectơ</a:t>
                </a:r>
                <a:r>
                  <a:rPr lang="en-US" sz="2800" i="1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vi-VN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 smtClean="0"/>
                  <a:t>được </a:t>
                </a:r>
                <a:r>
                  <a:rPr lang="en-US" sz="2800" i="1" dirty="0" err="1"/>
                  <a:t>gọi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i="1" dirty="0" err="1"/>
                  <a:t>vectơ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chỉ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phương</a:t>
                </a:r>
                <a:r>
                  <a:rPr lang="en-US" sz="2800" b="1" i="1" dirty="0"/>
                  <a:t> </a:t>
                </a:r>
                <a:r>
                  <a:rPr lang="en-US" sz="2800" b="1" i="1" dirty="0" smtClean="0"/>
                  <a:t>(</a:t>
                </a:r>
                <a:r>
                  <a:rPr lang="en-US" sz="2800" b="1" i="1" dirty="0" err="1" smtClean="0"/>
                  <a:t>vtcp</a:t>
                </a:r>
                <a:r>
                  <a:rPr lang="en-US" sz="2800" b="1" i="1" dirty="0" smtClean="0"/>
                  <a:t>) </a:t>
                </a:r>
                <a:r>
                  <a:rPr lang="en-US" sz="2800" i="1" dirty="0" err="1" smtClean="0"/>
                  <a:t>của</a:t>
                </a:r>
                <a:endParaRPr lang="en-US" sz="2800" i="1" dirty="0" smtClean="0"/>
              </a:p>
              <a:p>
                <a:pPr>
                  <a:lnSpc>
                    <a:spcPct val="120000"/>
                  </a:lnSpc>
                  <a:tabLst>
                    <a:tab pos="461963" algn="l"/>
                  </a:tabLst>
                </a:pPr>
                <a:r>
                  <a:rPr lang="en-US" sz="2800" i="1" dirty="0" err="1" smtClean="0"/>
                  <a:t>đường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nếu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giá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của</a:t>
                </a:r>
                <a:r>
                  <a:rPr lang="en-US" sz="2800" i="1" dirty="0"/>
                  <a:t> 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800" i="1" dirty="0"/>
                  <a:t> </a:t>
                </a:r>
                <a:r>
                  <a:rPr lang="en-US" sz="2800" i="1" dirty="0"/>
                  <a:t>song </a:t>
                </a:r>
                <a:r>
                  <a:rPr lang="en-US" sz="2800" i="1" dirty="0" err="1"/>
                  <a:t>song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hoặc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trùng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với</a:t>
                </a:r>
                <a:endParaRPr lang="en-US" sz="2800" i="1" dirty="0" smtClean="0"/>
              </a:p>
              <a:p>
                <a:pPr>
                  <a:lnSpc>
                    <a:spcPct val="120000"/>
                  </a:lnSpc>
                  <a:tabLst>
                    <a:tab pos="461963" algn="l"/>
                  </a:tabLst>
                </a:pPr>
                <a:r>
                  <a:rPr lang="en-US" sz="2800" i="1" dirty="0" err="1" smtClean="0"/>
                  <a:t>đường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i="1" dirty="0" smtClean="0"/>
                  <a:t>.</a:t>
                </a:r>
              </a:p>
              <a:p>
                <a:pPr>
                  <a:lnSpc>
                    <a:spcPct val="120000"/>
                  </a:lnSpc>
                  <a:tabLst>
                    <a:tab pos="461963" algn="l"/>
                  </a:tabLst>
                </a:pPr>
                <a:endParaRPr lang="en-US" sz="2800" i="1" dirty="0" smtClean="0"/>
              </a:p>
              <a:p>
                <a:pPr>
                  <a:lnSpc>
                    <a:spcPct val="120000"/>
                  </a:lnSpc>
                  <a:tabLst>
                    <a:tab pos="461963" algn="l"/>
                  </a:tabLst>
                </a:pPr>
                <a:r>
                  <a:rPr lang="en-US" sz="2800" i="1" dirty="0" smtClean="0"/>
                  <a:t>	</a:t>
                </a:r>
                <a:r>
                  <a:rPr lang="en-US" sz="2800" i="1" dirty="0" err="1" smtClean="0"/>
                  <a:t>Trong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mặt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phẳng</a:t>
                </a:r>
                <a:r>
                  <a:rPr lang="en-US" sz="2800" i="1" dirty="0"/>
                  <a:t> Oxy, </a:t>
                </a:r>
                <a:r>
                  <a:rPr lang="en-US" sz="2800" i="1" dirty="0" err="1"/>
                  <a:t>đường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đi</a:t>
                </a:r>
                <a:r>
                  <a:rPr lang="en-US" sz="2800" i="1" dirty="0"/>
                  <a:t> qua </a:t>
                </a:r>
                <a:r>
                  <a:rPr lang="en-US" sz="2800" i="1" dirty="0" err="1"/>
                  <a:t>điểm</a:t>
                </a:r>
                <a:r>
                  <a:rPr lang="en-US" sz="2800" i="1" dirty="0"/>
                  <a:t> M</a:t>
                </a:r>
                <a:r>
                  <a:rPr lang="en-US" sz="2800" i="1" baseline="-25000" dirty="0"/>
                  <a:t>0</a:t>
                </a:r>
                <a:r>
                  <a:rPr lang="vi-VN" sz="2800" i="1" dirty="0"/>
                  <a:t>(x</a:t>
                </a:r>
                <a:r>
                  <a:rPr lang="vi-VN" sz="2800" i="1" baseline="-25000" dirty="0"/>
                  <a:t>0</a:t>
                </a:r>
                <a:r>
                  <a:rPr lang="en-US" sz="2800" i="1" baseline="-25000" dirty="0"/>
                  <a:t> </a:t>
                </a:r>
                <a:r>
                  <a:rPr lang="vi-VN" sz="2800" i="1" dirty="0"/>
                  <a:t>;</a:t>
                </a:r>
                <a:r>
                  <a:rPr lang="en-US" sz="2800" i="1" dirty="0"/>
                  <a:t> y</a:t>
                </a:r>
                <a:r>
                  <a:rPr lang="en-US" sz="2800" i="1" baseline="-25000" dirty="0"/>
                  <a:t>0</a:t>
                </a:r>
                <a:r>
                  <a:rPr lang="en-US" sz="2800" i="1" dirty="0"/>
                  <a:t>) </a:t>
                </a:r>
                <a:r>
                  <a:rPr lang="en-US" sz="2800" i="1" dirty="0" err="1"/>
                  <a:t>và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có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vectơ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chỉ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phương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i="1" dirty="0"/>
                  <a:t> = (u</a:t>
                </a:r>
                <a:r>
                  <a:rPr lang="en-US" sz="2800" i="1" baseline="-25000" dirty="0"/>
                  <a:t>1 </a:t>
                </a:r>
                <a:r>
                  <a:rPr lang="vi-VN" sz="2800" i="1" dirty="0"/>
                  <a:t>; </a:t>
                </a:r>
                <a:r>
                  <a:rPr lang="en-US" sz="2800" i="1" dirty="0"/>
                  <a:t>u</a:t>
                </a:r>
                <a:r>
                  <a:rPr lang="en-US" sz="2800" i="1" baseline="-25000" dirty="0"/>
                  <a:t>2</a:t>
                </a:r>
                <a:r>
                  <a:rPr lang="en-US" sz="2800" i="1" dirty="0"/>
                  <a:t>). </a:t>
                </a:r>
                <a:r>
                  <a:rPr lang="en-US" sz="2800" i="1" dirty="0" err="1"/>
                  <a:t>Khi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đó</a:t>
                </a:r>
                <a:r>
                  <a:rPr lang="en-US" sz="2800" i="1" dirty="0"/>
                  <a:t>, </a:t>
                </a:r>
                <a:r>
                  <a:rPr lang="en-US" sz="2800" b="1" i="1" dirty="0" err="1"/>
                  <a:t>phương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trình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tham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số</a:t>
                </a:r>
                <a:r>
                  <a:rPr lang="en-US" sz="2800" b="1" i="1" dirty="0"/>
                  <a:t> </a:t>
                </a:r>
                <a:r>
                  <a:rPr lang="en-US" sz="2800" b="1" i="1" dirty="0" smtClean="0"/>
                  <a:t>(</a:t>
                </a:r>
                <a:r>
                  <a:rPr lang="en-US" sz="2800" b="1" i="1" dirty="0" err="1" smtClean="0"/>
                  <a:t>ptts</a:t>
                </a:r>
                <a:r>
                  <a:rPr lang="en-US" sz="2800" b="1" i="1" dirty="0" smtClean="0"/>
                  <a:t>) </a:t>
                </a:r>
                <a:r>
                  <a:rPr lang="en-US" sz="2800" i="1" dirty="0" err="1" smtClean="0"/>
                  <a:t>của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đường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i="1" dirty="0" smtClean="0"/>
                  <a:t> là:</a:t>
                </a:r>
                <a:endParaRPr lang="en-US" sz="2800" i="1" dirty="0"/>
              </a:p>
              <a:p>
                <a:pPr algn="r">
                  <a:lnSpc>
                    <a:spcPct val="120000"/>
                  </a:lnSpc>
                  <a:tabLst>
                    <a:tab pos="4619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i="1" dirty="0">
                    <a:solidFill>
                      <a:srgbClr val="FF0000"/>
                    </a:solidFill>
                  </a:rPr>
                  <a:t>      </a:t>
                </a:r>
                <a:r>
                  <a:rPr lang="en-US" sz="2800" i="1" dirty="0"/>
                  <a:t>( </a:t>
                </a:r>
                <a:r>
                  <a:rPr lang="vi-VN" sz="2800" i="1" dirty="0"/>
                  <a:t>t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∈</m:t>
                    </m:r>
                    <m:r>
                      <a:rPr lang="vi-VN" sz="2800" i="1">
                        <a:latin typeface="Cambria Math"/>
                      </a:rPr>
                      <m:t>𝑅</m:t>
                    </m:r>
                  </m:oMath>
                </a14:m>
                <a:r>
                  <a:rPr lang="vi-VN" sz="2800" i="1" dirty="0"/>
                  <a:t>)</a:t>
                </a:r>
                <a:endParaRPr lang="en-US" sz="2800" i="1" dirty="0"/>
              </a:p>
              <a:p>
                <a:pPr>
                  <a:lnSpc>
                    <a:spcPct val="120000"/>
                  </a:lnSpc>
                  <a:tabLst>
                    <a:tab pos="461963" algn="l"/>
                  </a:tabLst>
                </a:pPr>
                <a:r>
                  <a:rPr lang="en-US" sz="2800" i="1" dirty="0" smtClean="0"/>
                  <a:t>	</a:t>
                </a:r>
                <a:r>
                  <a:rPr lang="en-US" sz="2800" i="1" dirty="0" err="1" smtClean="0"/>
                  <a:t>Ứng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với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một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giá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trị</a:t>
                </a:r>
                <a:r>
                  <a:rPr lang="en-US" sz="2800" i="1" dirty="0"/>
                  <a:t> </a:t>
                </a:r>
                <a:r>
                  <a:rPr lang="en-US" sz="2800" b="1" i="1" dirty="0">
                    <a:solidFill>
                      <a:srgbClr val="FF0000"/>
                    </a:solidFill>
                  </a:rPr>
                  <a:t>t</a:t>
                </a:r>
                <a:r>
                  <a:rPr lang="en-US" sz="2800" i="1" dirty="0">
                    <a:solidFill>
                      <a:srgbClr val="33CC33"/>
                    </a:solidFill>
                  </a:rPr>
                  <a:t> </a:t>
                </a:r>
                <a:r>
                  <a:rPr lang="en-US" sz="2800" i="1" dirty="0" err="1"/>
                  <a:t>cụ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thể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thì</a:t>
                </a:r>
                <a:r>
                  <a:rPr lang="en-US" sz="2800" i="1" dirty="0"/>
                  <a:t> ta </a:t>
                </a:r>
                <a:r>
                  <a:rPr lang="en-US" sz="2800" i="1" dirty="0" err="1"/>
                  <a:t>xác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định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được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một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điểm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trên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đường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và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ngược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lại</a:t>
                </a:r>
                <a:r>
                  <a:rPr lang="en-US" sz="2800" i="1" dirty="0" smtClean="0"/>
                  <a:t>.</a:t>
                </a:r>
                <a:endParaRPr lang="en-US" sz="2800" i="1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5" y="1642456"/>
                <a:ext cx="11896824" cy="5216877"/>
              </a:xfrm>
              <a:prstGeom prst="rect">
                <a:avLst/>
              </a:prstGeom>
              <a:blipFill rotWithShape="1">
                <a:blip r:embed="rId2"/>
                <a:stretch>
                  <a:fillRect l="-1025" r="-1025" b="-17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87" y="609684"/>
            <a:ext cx="3529013" cy="3238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01750" y="1186611"/>
            <a:ext cx="510139" cy="80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625" y="1108708"/>
            <a:ext cx="8367812" cy="6537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tabLst>
                <a:tab pos="461963" algn="l"/>
              </a:tabLst>
            </a:pPr>
            <a:r>
              <a:rPr lang="en-US" sz="3200" b="1" dirty="0" smtClean="0">
                <a:solidFill>
                  <a:srgbClr val="33CC33"/>
                </a:solidFill>
              </a:rPr>
              <a:t>	1.	</a:t>
            </a:r>
            <a:r>
              <a:rPr lang="en-US" sz="3200" b="1" dirty="0" err="1" smtClean="0">
                <a:solidFill>
                  <a:srgbClr val="33CC33"/>
                </a:solidFill>
              </a:rPr>
              <a:t>Phương</a:t>
            </a:r>
            <a:r>
              <a:rPr lang="en-US" sz="3200" b="1" dirty="0" smtClean="0">
                <a:solidFill>
                  <a:srgbClr val="33CC33"/>
                </a:solidFill>
              </a:rPr>
              <a:t> </a:t>
            </a:r>
            <a:r>
              <a:rPr lang="en-US" sz="3200" b="1" dirty="0" err="1">
                <a:solidFill>
                  <a:srgbClr val="33CC33"/>
                </a:solidFill>
              </a:rPr>
              <a:t>trình</a:t>
            </a:r>
            <a:r>
              <a:rPr lang="en-US" sz="3200" b="1" dirty="0">
                <a:solidFill>
                  <a:srgbClr val="33CC33"/>
                </a:solidFill>
              </a:rPr>
              <a:t> </a:t>
            </a:r>
            <a:r>
              <a:rPr lang="en-US" sz="3200" b="1" dirty="0" err="1">
                <a:solidFill>
                  <a:srgbClr val="33CC33"/>
                </a:solidFill>
              </a:rPr>
              <a:t>tham</a:t>
            </a:r>
            <a:r>
              <a:rPr lang="en-US" sz="3200" b="1" dirty="0">
                <a:solidFill>
                  <a:srgbClr val="33CC33"/>
                </a:solidFill>
              </a:rPr>
              <a:t> </a:t>
            </a:r>
            <a:r>
              <a:rPr lang="en-US" sz="3200" b="1" dirty="0" err="1">
                <a:solidFill>
                  <a:srgbClr val="33CC33"/>
                </a:solidFill>
              </a:rPr>
              <a:t>số</a:t>
            </a:r>
            <a:r>
              <a:rPr lang="en-US" sz="3200" b="1" dirty="0">
                <a:solidFill>
                  <a:srgbClr val="33CC33"/>
                </a:solidFill>
              </a:rPr>
              <a:t> </a:t>
            </a:r>
            <a:r>
              <a:rPr lang="en-US" sz="3200" b="1" dirty="0" err="1">
                <a:solidFill>
                  <a:srgbClr val="33CC33"/>
                </a:solidFill>
              </a:rPr>
              <a:t>của</a:t>
            </a:r>
            <a:r>
              <a:rPr lang="en-US" sz="3200" b="1" dirty="0">
                <a:solidFill>
                  <a:srgbClr val="33CC33"/>
                </a:solidFill>
              </a:rPr>
              <a:t> </a:t>
            </a:r>
            <a:r>
              <a:rPr lang="en-US" sz="3200" b="1" dirty="0" err="1">
                <a:solidFill>
                  <a:srgbClr val="33CC33"/>
                </a:solidFill>
              </a:rPr>
              <a:t>đường</a:t>
            </a:r>
            <a:r>
              <a:rPr lang="en-US" sz="3200" b="1" dirty="0">
                <a:solidFill>
                  <a:srgbClr val="33CC33"/>
                </a:solidFill>
              </a:rPr>
              <a:t> </a:t>
            </a:r>
            <a:r>
              <a:rPr lang="en-US" sz="3200" b="1" dirty="0" err="1">
                <a:solidFill>
                  <a:srgbClr val="33CC33"/>
                </a:solidFill>
              </a:rPr>
              <a:t>thẳng</a:t>
            </a:r>
            <a:endParaRPr lang="vi-VN" sz="3200" b="1" dirty="0">
              <a:solidFill>
                <a:srgbClr val="33CC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596016"/>
            <a:ext cx="5784783" cy="65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tabLst>
                <a:tab pos="461963" algn="l"/>
              </a:tabLst>
            </a:pPr>
            <a:r>
              <a:rPr lang="en-US" sz="3400" b="1" dirty="0" smtClean="0">
                <a:solidFill>
                  <a:srgbClr val="FF0000"/>
                </a:solidFill>
              </a:rPr>
              <a:t>I.	</a:t>
            </a:r>
            <a:r>
              <a:rPr lang="en-US" sz="3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trình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đường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thẳng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626" y="-9625"/>
            <a:ext cx="1190644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B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ĐƯỜNG THẲNG TRONG MẶT PHẲNG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TỌA ĐỘ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96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5811" y="-3424"/>
            <a:ext cx="100266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III. </a:t>
            </a:r>
            <a:r>
              <a:rPr lang="en-US" sz="3400" b="1" dirty="0" err="1" smtClean="0">
                <a:solidFill>
                  <a:srgbClr val="FF0000"/>
                </a:solidFill>
              </a:rPr>
              <a:t>Góc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giữa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hai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thẳng</a:t>
            </a:r>
            <a:endParaRPr lang="vi-VN" sz="3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" y="585473"/>
                <a:ext cx="11887198" cy="5425781"/>
              </a:xfrm>
              <a:prstGeom prst="rect">
                <a:avLst/>
              </a:prstGeom>
              <a:solidFill>
                <a:srgbClr val="FFF7E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tabLst>
                    <a:tab pos="461963" algn="l"/>
                  </a:tabLst>
                </a:pPr>
                <a:r>
                  <a:rPr lang="en-US" sz="2800" i="1" dirty="0" smtClean="0"/>
                  <a:t>	</a:t>
                </a:r>
                <a:r>
                  <a:rPr lang="en-US" sz="2800" i="1" dirty="0" err="1" smtClean="0"/>
                  <a:t>Trong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mặt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phẳng</a:t>
                </a:r>
                <a:r>
                  <a:rPr lang="en-US" sz="2800" i="1" dirty="0" smtClean="0"/>
                  <a:t> </a:t>
                </a:r>
                <a:r>
                  <a:rPr lang="en-US" sz="2800" i="1" dirty="0"/>
                  <a:t>Oxy, </a:t>
                </a:r>
                <a:r>
                  <a:rPr lang="en-US" sz="2800" i="1" dirty="0" err="1"/>
                  <a:t>cho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đường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thẳng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vi-VN" sz="2800" i="1"/>
                      <m:t>∆</m:t>
                    </m:r>
                  </m:oMath>
                </a14:m>
                <a:r>
                  <a:rPr lang="en-US" sz="2800" i="1" baseline="-25000" dirty="0" smtClean="0"/>
                  <a:t>1 </a:t>
                </a:r>
                <a:r>
                  <a:rPr lang="vi-VN" sz="2800" i="1" dirty="0" smtClean="0"/>
                  <a:t>:</a:t>
                </a:r>
                <a:r>
                  <a:rPr lang="en-US" sz="2800" i="1" dirty="0" smtClean="0"/>
                  <a:t> a</a:t>
                </a:r>
                <a:r>
                  <a:rPr lang="en-US" sz="2800" i="1" baseline="-25000" dirty="0" smtClean="0"/>
                  <a:t>1 </a:t>
                </a:r>
                <a:r>
                  <a:rPr lang="en-US" sz="2800" i="1" dirty="0" smtClean="0"/>
                  <a:t>x </a:t>
                </a:r>
                <a:r>
                  <a:rPr lang="en-US" sz="2800" i="1" dirty="0"/>
                  <a:t>+ </a:t>
                </a:r>
                <a:r>
                  <a:rPr lang="en-US" sz="2800" i="1" dirty="0" smtClean="0"/>
                  <a:t>b</a:t>
                </a:r>
                <a:r>
                  <a:rPr lang="en-US" sz="2800" i="1" baseline="-25000" dirty="0" smtClean="0"/>
                  <a:t>1 </a:t>
                </a:r>
                <a:r>
                  <a:rPr lang="en-US" sz="2800" i="1" dirty="0" smtClean="0"/>
                  <a:t>y </a:t>
                </a:r>
                <a:r>
                  <a:rPr lang="en-US" sz="2800" i="1" dirty="0"/>
                  <a:t>+ c</a:t>
                </a:r>
                <a:r>
                  <a:rPr lang="en-US" sz="2800" i="1" baseline="-25000" dirty="0"/>
                  <a:t>1</a:t>
                </a:r>
                <a:r>
                  <a:rPr lang="en-US" sz="2800" i="1" dirty="0"/>
                  <a:t> = 0 </a:t>
                </a:r>
                <a:r>
                  <a:rPr lang="en-US" sz="2800" i="1" dirty="0" err="1" smtClean="0"/>
                  <a:t>có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vtpt</a:t>
                </a:r>
                <a:r>
                  <a:rPr lang="en-US" sz="2800" i="1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/>
                        </m:ctrlPr>
                      </m:accPr>
                      <m:e>
                        <m:r>
                          <a:rPr lang="vi-VN" sz="2800" i="1"/>
                          <m:t>𝑛</m:t>
                        </m:r>
                      </m:e>
                    </m:acc>
                  </m:oMath>
                </a14:m>
                <a:r>
                  <a:rPr lang="en-US" sz="2800" i="1" baseline="-25000" dirty="0" smtClean="0"/>
                  <a:t>1</a:t>
                </a:r>
                <a:r>
                  <a:rPr lang="en-US" sz="2800" i="1" dirty="0" smtClean="0"/>
                  <a:t>  </a:t>
                </a:r>
                <a:r>
                  <a:rPr lang="en-US" sz="2800" i="1" dirty="0" err="1" smtClean="0"/>
                  <a:t>và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đường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/>
                      <m:t>∆</m:t>
                    </m:r>
                  </m:oMath>
                </a14:m>
                <a:r>
                  <a:rPr lang="en-US" sz="2800" i="1" baseline="-25000" dirty="0" smtClean="0"/>
                  <a:t>2 </a:t>
                </a:r>
                <a:r>
                  <a:rPr lang="vi-VN" sz="2800" i="1" dirty="0" smtClean="0"/>
                  <a:t>: </a:t>
                </a:r>
                <a:r>
                  <a:rPr lang="en-US" sz="2800" i="1" dirty="0" smtClean="0"/>
                  <a:t>a</a:t>
                </a:r>
                <a:r>
                  <a:rPr lang="en-US" sz="2800" i="1" baseline="-25000" dirty="0" smtClean="0"/>
                  <a:t>2 </a:t>
                </a:r>
                <a:r>
                  <a:rPr lang="en-US" sz="2800" i="1" dirty="0" smtClean="0"/>
                  <a:t>x </a:t>
                </a:r>
                <a:r>
                  <a:rPr lang="en-US" sz="2800" i="1" dirty="0"/>
                  <a:t>+ </a:t>
                </a:r>
                <a:r>
                  <a:rPr lang="en-US" sz="2800" i="1" dirty="0" smtClean="0"/>
                  <a:t>b</a:t>
                </a:r>
                <a:r>
                  <a:rPr lang="en-US" sz="2800" i="1" baseline="-25000" dirty="0" smtClean="0"/>
                  <a:t>2 </a:t>
                </a:r>
                <a:r>
                  <a:rPr lang="en-US" sz="2800" i="1" dirty="0" smtClean="0"/>
                  <a:t>y </a:t>
                </a:r>
                <a:r>
                  <a:rPr lang="en-US" sz="2800" i="1" dirty="0"/>
                  <a:t>+ c</a:t>
                </a:r>
                <a:r>
                  <a:rPr lang="en-US" sz="2800" i="1" baseline="-25000" dirty="0"/>
                  <a:t>2</a:t>
                </a:r>
                <a:r>
                  <a:rPr lang="en-US" sz="2800" i="1" dirty="0"/>
                  <a:t> = 0 </a:t>
                </a:r>
                <a:r>
                  <a:rPr lang="en-US" sz="2800" i="1" dirty="0" err="1" smtClean="0"/>
                  <a:t>có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vtpt</a:t>
                </a:r>
                <a:r>
                  <a:rPr lang="en-US" sz="2800" i="1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/>
                        </m:ctrlPr>
                      </m:accPr>
                      <m:e>
                        <m:r>
                          <a:rPr lang="vi-VN" sz="2800" i="1"/>
                          <m:t>𝑛</m:t>
                        </m:r>
                      </m:e>
                    </m:acc>
                  </m:oMath>
                </a14:m>
                <a:r>
                  <a:rPr lang="en-US" sz="2800" i="1" baseline="-25000" dirty="0" smtClean="0"/>
                  <a:t>2 </a:t>
                </a:r>
                <a:r>
                  <a:rPr lang="en-US" sz="2800" i="1" dirty="0" smtClean="0"/>
                  <a:t>.</a:t>
                </a:r>
                <a:endParaRPr lang="en-US" sz="2800" i="1" dirty="0"/>
              </a:p>
              <a:p>
                <a:pPr>
                  <a:lnSpc>
                    <a:spcPct val="140000"/>
                  </a:lnSpc>
                  <a:tabLst>
                    <a:tab pos="461963" algn="l"/>
                    <a:tab pos="5948363" algn="l"/>
                  </a:tabLst>
                </a:pPr>
                <a:r>
                  <a:rPr lang="en-US" sz="2800" i="1" dirty="0" smtClean="0"/>
                  <a:t>	</a:t>
                </a:r>
                <a:r>
                  <a:rPr lang="en-US" sz="2800" i="1" dirty="0" err="1" smtClean="0"/>
                  <a:t>Khi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đó</a:t>
                </a:r>
                <a:r>
                  <a:rPr lang="en-US" sz="2800" i="1" dirty="0" smtClean="0"/>
                  <a:t>, </a:t>
                </a:r>
                <a:r>
                  <a:rPr lang="en-US" sz="2800" i="1" dirty="0" err="1" smtClean="0"/>
                  <a:t>góc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giữa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hai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đường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/>
                      <m:t>∆</m:t>
                    </m:r>
                  </m:oMath>
                </a14:m>
                <a:r>
                  <a:rPr lang="en-US" sz="2800" i="1" baseline="-25000" dirty="0" smtClean="0"/>
                  <a:t>1  </a:t>
                </a:r>
                <a:r>
                  <a:rPr lang="en-US" sz="2800" i="1" dirty="0" err="1" smtClean="0"/>
                  <a:t>và</a:t>
                </a:r>
                <a:r>
                  <a:rPr lang="vi-VN" sz="2800" i="1" dirty="0" smtClean="0"/>
                  <a:t> </a:t>
                </a:r>
                <a14:m>
                  <m:oMath xmlns:m="http://schemas.openxmlformats.org/officeDocument/2006/math">
                    <m:r>
                      <a:rPr lang="vi-VN" sz="2800" i="1"/>
                      <m:t>∆</m:t>
                    </m:r>
                  </m:oMath>
                </a14:m>
                <a:r>
                  <a:rPr lang="en-US" sz="2800" i="1" baseline="-25000" dirty="0" smtClean="0"/>
                  <a:t>2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là</a:t>
                </a:r>
                <a:r>
                  <a:rPr lang="en-US" sz="2800" i="1" dirty="0" smtClean="0"/>
                  <a:t> </a:t>
                </a:r>
                <a:r>
                  <a:rPr lang="en-US" sz="2800" b="1" i="1" dirty="0" err="1"/>
                  <a:t>góc</a:t>
                </a:r>
                <a:r>
                  <a:rPr lang="en-US" sz="2800" b="1" i="1" dirty="0"/>
                  <a:t> </a:t>
                </a:r>
                <a:r>
                  <a:rPr lang="en-US" sz="2800" b="1" i="1" dirty="0" smtClean="0"/>
                  <a:t>nhọn </a:t>
                </a:r>
                <a:r>
                  <a:rPr lang="en-US" sz="2800" i="1" dirty="0" smtClean="0"/>
                  <a:t>giữa hai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/>
                        </m:ctrlPr>
                      </m:accPr>
                      <m:e>
                        <m:r>
                          <a:rPr lang="en-US" sz="2800" i="1"/>
                          <m:t>𝑛</m:t>
                        </m:r>
                      </m:e>
                    </m:acc>
                  </m:oMath>
                </a14:m>
                <a:r>
                  <a:rPr lang="en-US" sz="2800" i="1" baseline="-25000" dirty="0"/>
                  <a:t>1 </a:t>
                </a:r>
                <a:r>
                  <a:rPr lang="en-US" sz="2800" i="1" baseline="-25000" dirty="0" smtClean="0"/>
                  <a:t> </a:t>
                </a:r>
                <a:r>
                  <a:rPr lang="en-US" sz="2800" i="1" dirty="0" err="1" smtClean="0"/>
                  <a:t>và</a:t>
                </a:r>
                <a:r>
                  <a:rPr lang="vi-VN" sz="28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/>
                        </m:ctrlPr>
                      </m:accPr>
                      <m:e>
                        <m:r>
                          <a:rPr lang="en-US" sz="2800" i="1"/>
                          <m:t>𝑛</m:t>
                        </m:r>
                      </m:e>
                    </m:acc>
                  </m:oMath>
                </a14:m>
                <a:r>
                  <a:rPr lang="en-US" sz="2800" i="1" baseline="-25000" dirty="0" smtClean="0"/>
                  <a:t>2 </a:t>
                </a:r>
                <a:r>
                  <a:rPr lang="en-US" sz="2800" i="1" dirty="0"/>
                  <a:t>.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Kí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hiệu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là</a:t>
                </a:r>
                <a:r>
                  <a:rPr lang="vi-VN" sz="28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</a:rPr>
                          <m:t>(</m:t>
                        </m:r>
                        <m:r>
                          <a:rPr lang="vi-VN" sz="2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tx1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2800" dirty="0">
                            <a:solidFill>
                              <a:schemeClr val="tx1"/>
                            </a:solidFill>
                          </a:rPr>
                          <m:t>,</m:t>
                        </m:r>
                        <m:r>
                          <a:rPr lang="vi-VN" sz="28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tx1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</m:e>
                    </m:acc>
                    <m:r>
                      <a:rPr lang="en-US" sz="2800" i="0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</a:rPr>
                  <a:t>hoặc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vi-VN" sz="2800" i="0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baseline="-25000" dirty="0"/>
                  <a:t>1</a:t>
                </a:r>
                <a:r>
                  <a:rPr lang="vi-VN" sz="2800" dirty="0"/>
                  <a:t>,</a:t>
                </a:r>
                <a14:m>
                  <m:oMath xmlns:m="http://schemas.openxmlformats.org/officeDocument/2006/math">
                    <m:r>
                      <a:rPr lang="vi-VN" sz="2800" i="0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baseline="-25000" dirty="0"/>
                  <a:t>2</a:t>
                </a:r>
                <a:r>
                  <a:rPr lang="en-US" sz="2800" dirty="0" smtClean="0"/>
                  <a:t>) </a:t>
                </a:r>
                <a:r>
                  <a:rPr lang="en-US" sz="2800" i="1" dirty="0" err="1" smtClean="0"/>
                  <a:t>và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được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tính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bởi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công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thức</a:t>
                </a:r>
                <a:r>
                  <a:rPr lang="en-US" sz="2800" i="1" dirty="0" smtClean="0"/>
                  <a:t>:</a:t>
                </a:r>
              </a:p>
              <a:p>
                <a:pPr algn="ctr">
                  <a:lnSpc>
                    <a:spcPct val="140000"/>
                  </a:lnSpc>
                  <a:tabLst>
                    <a:tab pos="461963" algn="l"/>
                    <a:tab pos="5948363" algn="l"/>
                  </a:tabLst>
                </a:pPr>
                <a:r>
                  <a:rPr lang="en-US" sz="2800" i="1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cos(</a:t>
                </a:r>
                <a14:m>
                  <m:oMath xmlns:m="http://schemas.openxmlformats.org/officeDocument/2006/math">
                    <m:r>
                      <a:rPr lang="vi-VN" sz="2800" i="0">
                        <a:solidFill>
                          <a:srgbClr val="FF0000"/>
                        </a:solidFill>
                      </a:rPr>
                      <m:t>∆</m:t>
                    </m:r>
                  </m:oMath>
                </a14:m>
                <a:r>
                  <a:rPr lang="en-US" sz="28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vi-VN" sz="2800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vi-VN" sz="2800" i="0">
                        <a:solidFill>
                          <a:srgbClr val="FF0000"/>
                        </a:solidFill>
                      </a:rPr>
                      <m:t>∆</m:t>
                    </m:r>
                  </m:oMath>
                </a14:m>
                <a:r>
                  <a:rPr 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2800" i="1" dirty="0">
                                <a:solidFill>
                                  <a:srgbClr val="FF0000"/>
                                </a:solidFill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rgbClr val="FF0000"/>
                            </a:solidFill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2800" b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a:rPr lang="vi-VN" sz="28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FF0000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2800" dirty="0">
                            <a:solidFill>
                              <a:srgbClr val="FF0000"/>
                            </a:solidFill>
                          </a:rPr>
                          <m:t>,</m:t>
                        </m:r>
                        <m:r>
                          <a:rPr lang="vi-VN" sz="28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</a:rPr>
                          <m:t>)</m:t>
                        </m:r>
                      </m:e>
                    </m:acc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shift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cos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(…)≈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…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lvl="0">
                  <a:lnSpc>
                    <a:spcPct val="140000"/>
                  </a:lnSpc>
                  <a:tabLst>
                    <a:tab pos="461963" algn="l"/>
                    <a:tab pos="5948363" algn="l"/>
                  </a:tabLst>
                </a:pPr>
                <a:r>
                  <a:rPr lang="en-US" sz="2800" i="1" dirty="0" smtClean="0"/>
                  <a:t>	</a:t>
                </a:r>
                <a:r>
                  <a:rPr lang="en-US" sz="2800" i="1" dirty="0" err="1" smtClean="0"/>
                  <a:t>Nếu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i="1" baseline="-25000" dirty="0"/>
                  <a:t>1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⊥</m:t>
                    </m:r>
                  </m:oMath>
                </a14:m>
                <a:r>
                  <a:rPr lang="vi-VN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i="1" baseline="-25000" dirty="0"/>
                  <a:t>2</a:t>
                </a:r>
                <a:r>
                  <a:rPr lang="en-US" sz="2800" i="1" dirty="0" smtClean="0"/>
                  <a:t>  </a:t>
                </a:r>
                <a:r>
                  <a:rPr lang="en-US" sz="2800" i="1" dirty="0" err="1" smtClean="0"/>
                  <a:t>thì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a:rPr lang="vi-VN" sz="2800" i="0">
                            <a:latin typeface="Cambria Math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1</m:t>
                        </m:r>
                        <m:r>
                          <m:rPr>
                            <m:nor/>
                          </m:rPr>
                          <a:rPr lang="vi-VN" sz="2800" dirty="0"/>
                          <m:t>,</m:t>
                        </m:r>
                        <m:r>
                          <a:rPr lang="vi-VN" sz="2800" i="0">
                            <a:latin typeface="Cambria Math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e>
                    </m:acc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800" b="0" i="1" dirty="0" smtClean="0"/>
              </a:p>
              <a:p>
                <a:pPr>
                  <a:lnSpc>
                    <a:spcPct val="140000"/>
                  </a:lnSpc>
                  <a:tabLst>
                    <a:tab pos="461963" algn="l"/>
                    <a:tab pos="5948363" algn="l"/>
                  </a:tabLst>
                </a:pPr>
                <a:r>
                  <a:rPr lang="en-US" sz="2800" i="1" dirty="0" smtClean="0"/>
                  <a:t>	</a:t>
                </a:r>
                <a:r>
                  <a:rPr lang="en-US" sz="2800" i="1" dirty="0" err="1" smtClean="0"/>
                  <a:t>Nếu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vi-VN" sz="2800" i="1"/>
                      <m:t>∆</m:t>
                    </m:r>
                  </m:oMath>
                </a14:m>
                <a:r>
                  <a:rPr lang="en-US" sz="2800" i="1" baseline="-25000" dirty="0"/>
                  <a:t>1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và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/>
                      <m:t>∆</m:t>
                    </m:r>
                  </m:oMath>
                </a14:m>
                <a:r>
                  <a:rPr lang="en-US" sz="2800" i="1" baseline="-25000" dirty="0"/>
                  <a:t>2</a:t>
                </a:r>
                <a:r>
                  <a:rPr lang="en-US" sz="2800" i="1" dirty="0"/>
                  <a:t> song </a:t>
                </a:r>
                <a:r>
                  <a:rPr lang="en-US" sz="2800" i="1" dirty="0" err="1"/>
                  <a:t>song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hoặc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trùng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nhau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thì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a:rPr lang="vi-VN" sz="2800">
                            <a:latin typeface="Cambria Math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1</m:t>
                        </m:r>
                        <m:r>
                          <m:rPr>
                            <m:nor/>
                          </m:rPr>
                          <a:rPr lang="vi-VN" sz="2800" dirty="0"/>
                          <m:t>,</m:t>
                        </m:r>
                        <m:r>
                          <a:rPr lang="vi-VN" sz="2800">
                            <a:latin typeface="Cambria Math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e>
                    </m:acc>
                    <m:r>
                      <a:rPr lang="en-US" sz="28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.</m:t>
                    </m:r>
                  </m:oMath>
                </a14:m>
                <a:endParaRPr lang="en-US" sz="2800" i="1" dirty="0"/>
              </a:p>
              <a:p>
                <a:pPr lvl="0">
                  <a:lnSpc>
                    <a:spcPct val="140000"/>
                  </a:lnSpc>
                  <a:tabLst>
                    <a:tab pos="461963" algn="l"/>
                    <a:tab pos="5948363" algn="l"/>
                  </a:tabLst>
                </a:pPr>
                <a:r>
                  <a:rPr lang="en-US" sz="2800" i="1" dirty="0" smtClean="0"/>
                  <a:t>	</a:t>
                </a:r>
                <a:r>
                  <a:rPr lang="en-US" sz="2800" i="1" dirty="0" err="1" smtClean="0"/>
                  <a:t>Vậy</a:t>
                </a:r>
                <a:r>
                  <a:rPr lang="en-US" sz="2800" i="1" dirty="0" smtClean="0"/>
                  <a:t>:  </a:t>
                </a:r>
                <a:r>
                  <a:rPr lang="en-US" sz="2800" i="1" dirty="0"/>
                  <a:t>0</a:t>
                </a:r>
                <a:r>
                  <a:rPr lang="en-US" sz="2800" i="1" baseline="30000" dirty="0"/>
                  <a:t>0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/>
                      <m:t>≤</m:t>
                    </m:r>
                    <m:acc>
                      <m:accPr>
                        <m:chr m:val="̂"/>
                        <m:ctrlPr>
                          <a:rPr lang="en-US" sz="280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a:rPr lang="vi-VN" sz="2800" i="0">
                            <a:latin typeface="Cambria Math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1</m:t>
                        </m:r>
                        <m:r>
                          <m:rPr>
                            <m:nor/>
                          </m:rPr>
                          <a:rPr lang="vi-VN" sz="2800" dirty="0"/>
                          <m:t>,</m:t>
                        </m:r>
                        <m:r>
                          <a:rPr lang="vi-VN" sz="2800" i="0">
                            <a:latin typeface="Cambria Math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e>
                    </m:acc>
                  </m:oMath>
                </a14:m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vi-VN" sz="2800" i="1"/>
                      <m:t>≤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smtClean="0"/>
                  <a:t>90</a:t>
                </a:r>
                <a:r>
                  <a:rPr lang="en-US" sz="2800" i="1" baseline="30000" dirty="0" smtClean="0"/>
                  <a:t>0 </a:t>
                </a:r>
                <a:r>
                  <a:rPr lang="en-US" sz="2800" i="1" dirty="0" smtClean="0"/>
                  <a:t>.</a:t>
                </a:r>
                <a:endParaRPr lang="en-US" sz="2800" i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585473"/>
                <a:ext cx="11887198" cy="5425781"/>
              </a:xfrm>
              <a:prstGeom prst="rect">
                <a:avLst/>
              </a:prstGeom>
              <a:blipFill rotWithShape="1">
                <a:blip r:embed="rId2"/>
                <a:stretch>
                  <a:fillRect l="-1026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" y="5951644"/>
                <a:ext cx="11887198" cy="717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45000"/>
                  </a:lnSpc>
                </a:pPr>
                <a:r>
                  <a:rPr lang="en-US" sz="2800" b="1" i="1" u="sng" dirty="0" smtClean="0">
                    <a:solidFill>
                      <a:srgbClr val="FF0000"/>
                    </a:solidFill>
                  </a:rPr>
                  <a:t>Chú</a:t>
                </a:r>
                <a:r>
                  <a:rPr lang="en-US" sz="2800" b="1" i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i="1" u="sng" dirty="0">
                    <a:solidFill>
                      <a:srgbClr val="FF0000"/>
                    </a:solidFill>
                  </a:rPr>
                  <a:t>ý:</a:t>
                </a:r>
                <a:r>
                  <a:rPr lang="en-US" sz="28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Ta </a:t>
                </a:r>
                <a:r>
                  <a:rPr lang="en-US" sz="2800" b="1" i="1" dirty="0" err="1" smtClean="0">
                    <a:solidFill>
                      <a:srgbClr val="33CC33"/>
                    </a:solidFill>
                  </a:rPr>
                  <a:t>cũng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33CC33"/>
                    </a:solidFill>
                  </a:rPr>
                  <a:t>có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33CC33"/>
                    </a:solidFill>
                  </a:rPr>
                  <a:t>thể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33CC33"/>
                    </a:solidFill>
                  </a:rPr>
                  <a:t>dùng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33CC33"/>
                    </a:solidFill>
                  </a:rPr>
                  <a:t>công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33CC33"/>
                    </a:solidFill>
                  </a:rPr>
                  <a:t>thức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33CC33"/>
                    </a:solidFill>
                  </a:rPr>
                  <a:t>trên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33CC33"/>
                    </a:solidFill>
                  </a:rPr>
                  <a:t>cho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33CC33"/>
                    </a:solidFill>
                  </a:rPr>
                  <a:t>cặp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rgbClr val="33CC33"/>
                    </a:solidFill>
                  </a:rPr>
                  <a:t>vtcp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i="1" baseline="-25000" dirty="0">
                    <a:solidFill>
                      <a:srgbClr val="33CC33"/>
                    </a:solidFill>
                  </a:rPr>
                  <a:t>1 </a:t>
                </a:r>
                <a:r>
                  <a:rPr lang="en-US" sz="2800" b="1" i="1" baseline="-25000" dirty="0">
                    <a:solidFill>
                      <a:srgbClr val="33CC33"/>
                    </a:solidFill>
                  </a:rPr>
                  <a:t> </a:t>
                </a:r>
                <a:r>
                  <a:rPr lang="en-US" sz="2800" b="1" i="1" dirty="0" err="1">
                    <a:solidFill>
                      <a:srgbClr val="33CC33"/>
                    </a:solidFill>
                  </a:rPr>
                  <a:t>và</a:t>
                </a:r>
                <a:r>
                  <a:rPr lang="vi-VN" sz="2800" b="1" i="1" dirty="0">
                    <a:solidFill>
                      <a:srgbClr val="33CC33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33CC33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i="1" baseline="-25000" dirty="0" smtClean="0">
                    <a:solidFill>
                      <a:srgbClr val="33CC33"/>
                    </a:solidFill>
                  </a:rPr>
                  <a:t>2 </a:t>
                </a:r>
                <a:r>
                  <a:rPr lang="en-US" sz="2800" b="1" i="1" dirty="0" smtClean="0">
                    <a:solidFill>
                      <a:srgbClr val="33CC33"/>
                    </a:solidFill>
                  </a:rPr>
                  <a:t>.</a:t>
                </a:r>
                <a:endParaRPr lang="en-US" sz="2800" b="1" i="1" dirty="0">
                  <a:solidFill>
                    <a:srgbClr val="33CC33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5951644"/>
                <a:ext cx="11887198" cy="717119"/>
              </a:xfrm>
              <a:prstGeom prst="rect">
                <a:avLst/>
              </a:prstGeom>
              <a:blipFill rotWithShape="1">
                <a:blip r:embed="rId3"/>
                <a:stretch>
                  <a:fillRect b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59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0"/>
                <a:ext cx="11887200" cy="5344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</a:rPr>
                  <a:t>Ví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</a:rPr>
                  <a:t>dụ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7/55SGK: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Tìm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số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đo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của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góc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giữa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hai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thẳng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trong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các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trường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hợp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sau</a:t>
                </a:r>
                <a:r>
                  <a:rPr lang="en-US" sz="2800" dirty="0">
                    <a:solidFill>
                      <a:srgbClr val="C00000"/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  <a:tabLst>
                    <a:tab pos="461963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a) d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2x + 4y + 5 = 0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3x + y + 2022 =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</a:t>
                </a:r>
                <a:endParaRPr lang="en-US" sz="28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tabLst>
                    <a:tab pos="461963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b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d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x + 2y + 1 = 0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 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𝑥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=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           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𝑦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=99+2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.</a:t>
                </a:r>
                <a:endParaRPr lang="en-US" sz="28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tabLst>
                    <a:tab pos="461963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c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𝑥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=2+2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𝑦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=3−7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 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2800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𝑥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=2022+4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  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𝑦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=2023−14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.</a:t>
                </a:r>
              </a:p>
              <a:p>
                <a:pPr>
                  <a:lnSpc>
                    <a:spcPct val="150000"/>
                  </a:lnSpc>
                  <a:tabLst>
                    <a:tab pos="461963" algn="l"/>
                  </a:tabLst>
                </a:pP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</a:rPr>
                      <m:t>∆</m:t>
                    </m:r>
                  </m:oMath>
                </a14:m>
                <a:r>
                  <a:rPr lang="en-US" sz="2800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x + 3y – 7 = 0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0000FF"/>
                        </a:solidFill>
                      </a:rPr>
                      <m:t>∆</m:t>
                    </m:r>
                  </m:oMath>
                </a14:m>
                <a:r>
                  <a:rPr lang="en-US" sz="2800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 – 2y + 3 =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</a:t>
                </a:r>
              </a:p>
              <a:p>
                <a:pPr>
                  <a:lnSpc>
                    <a:spcPct val="150000"/>
                  </a:lnSpc>
                  <a:tabLst>
                    <a:tab pos="461963" algn="l"/>
                  </a:tabLst>
                </a:pP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e)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đồ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thị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hàm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y =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 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2x + 1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887200" cy="5344476"/>
              </a:xfrm>
              <a:prstGeom prst="rect">
                <a:avLst/>
              </a:prstGeom>
              <a:blipFill rotWithShape="1">
                <a:blip r:embed="rId2"/>
                <a:stretch>
                  <a:fillRect l="-1282" t="-1482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7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832"/>
            <a:ext cx="1188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vi-VN" sz="3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Khoảng cách từ một điểm đến một đường thẳng</a:t>
            </a:r>
            <a:endParaRPr lang="vi-VN" sz="3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565596"/>
                <a:ext cx="11887200" cy="2000741"/>
              </a:xfrm>
              <a:prstGeom prst="rect">
                <a:avLst/>
              </a:prstGeom>
              <a:solidFill>
                <a:srgbClr val="FFF7E1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61963" algn="l"/>
                  </a:tabLst>
                </a:pPr>
                <a:r>
                  <a:rPr lang="en-US" sz="2800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	</a:t>
                </a: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Trong </a:t>
                </a:r>
                <a:r>
                  <a:rPr lang="vi-VN" sz="2800" i="1" dirty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mặt phẳng Oxy, cho </a:t>
                </a:r>
                <a:r>
                  <a:rPr lang="en-US" sz="2800" i="1" dirty="0" err="1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pttq</a:t>
                </a:r>
                <a:r>
                  <a:rPr lang="en-US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đường </a:t>
                </a:r>
                <a:r>
                  <a:rPr lang="vi-VN" sz="2800" i="1" dirty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</a:t>
                </a: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vi-VN" sz="2800" i="1" dirty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ax + by + c = </a:t>
                </a: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0. </a:t>
                </a:r>
                <a:r>
                  <a:rPr lang="vi-VN" sz="2800" i="1" dirty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Khoảng </a:t>
                </a: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cách</a:t>
                </a:r>
                <a:endParaRPr lang="en-US" sz="2800" i="1" dirty="0" smtClean="0">
                  <a:latin typeface="Calibri" panose="020F0502020204030204" pitchFamily="34" charset="0"/>
                  <a:ea typeface="等线"/>
                  <a:cs typeface="Calibri" panose="020F0502020204030204" pitchFamily="34" charset="0"/>
                </a:endParaRPr>
              </a:p>
              <a:p>
                <a:pPr>
                  <a:lnSpc>
                    <a:spcPct val="114000"/>
                  </a:lnSpc>
                  <a:tabLst>
                    <a:tab pos="461963" algn="l"/>
                  </a:tabLst>
                </a:pP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vi-VN" sz="2800" i="1" dirty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từ điểm </a:t>
                </a: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M </a:t>
                </a:r>
                <a:r>
                  <a:rPr lang="vi-VN" sz="2800" i="1" dirty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đến đường </a:t>
                </a: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th</a:t>
                </a:r>
                <a:r>
                  <a:rPr lang="en-US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ẳ</a:t>
                </a: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2800" i="1" dirty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, kí hiệu là </a:t>
                </a: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d(M,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2800" i="1" dirty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), được tính bởi công </a:t>
                </a:r>
                <a:r>
                  <a:rPr lang="vi-VN" sz="2800" i="1" dirty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thức</a:t>
                </a:r>
                <a:r>
                  <a:rPr lang="vi-VN" sz="2800" i="1" dirty="0" smtClean="0"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</a:t>
                </a:r>
                <a:endParaRPr lang="en-US" sz="2800" i="1" dirty="0" smtClean="0">
                  <a:latin typeface="Calibri" panose="020F0502020204030204" pitchFamily="34" charset="0"/>
                  <a:ea typeface="等线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14000"/>
                  </a:lnSpc>
                  <a:tabLst>
                    <a:tab pos="461963" algn="l"/>
                  </a:tabLst>
                </a:pPr>
                <a:r>
                  <a:rPr lang="fr-FR" sz="3200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d(M,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3200" i="1" dirty="0">
                    <a:solidFill>
                      <a:srgbClr val="FF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)</a:t>
                </a:r>
                <a:r>
                  <a:rPr lang="vi-VN" sz="3200" i="1" dirty="0">
                    <a:solidFill>
                      <a:srgbClr val="FF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FF0000"/>
                            </a:solidFill>
                            <a:latin typeface="Cambria Math"/>
                            <a:ea typeface="等线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sz="32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sSup>
                              <m:sSupPr>
                                <m:ctrlPr>
                                  <a:rPr lang="vi-VN" sz="3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等线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等线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3200" i="1" dirty="0">
                    <a:solidFill>
                      <a:srgbClr val="FF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5596"/>
                <a:ext cx="11887200" cy="2000741"/>
              </a:xfrm>
              <a:prstGeom prst="rect">
                <a:avLst/>
              </a:prstGeom>
              <a:blipFill rotWithShape="1">
                <a:blip r:embed="rId2"/>
                <a:stretch>
                  <a:fillRect l="-359" t="-2744" b="-3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2588534"/>
                <a:ext cx="11887200" cy="3035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32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Ví</a:t>
                </a:r>
                <a:r>
                  <a:rPr lang="fr-FR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3200" b="1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dụ</a:t>
                </a:r>
                <a:r>
                  <a:rPr lang="fr-FR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32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8/56SGK: 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Tính </a:t>
                </a:r>
                <a:r>
                  <a:rPr lang="fr-FR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khoảng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cách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từ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</a:t>
                </a:r>
              </a:p>
              <a:p>
                <a:pPr marL="909638" indent="-447675">
                  <a:lnSpc>
                    <a:spcPct val="120000"/>
                  </a:lnSpc>
                  <a:buAutoNum type="alphaLcParenR"/>
                </a:pPr>
                <a:r>
                  <a:rPr lang="fr-FR" sz="28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điểm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O(0; 0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) </a:t>
                </a:r>
                <a:r>
                  <a:rPr lang="fr-FR" sz="28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và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điểm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M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(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1; 2) </a:t>
                </a:r>
                <a:r>
                  <a:rPr lang="fr-FR" sz="28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đến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đường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thẳng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4x + 3y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+ 5 = 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0.</a:t>
                </a:r>
              </a:p>
              <a:p>
                <a:pPr marL="909638" indent="-447675">
                  <a:lnSpc>
                    <a:spcPct val="120000"/>
                  </a:lnSpc>
                  <a:buFontTx/>
                  <a:buAutoNum type="alphaLcParenR"/>
                </a:pPr>
                <a:r>
                  <a:rPr lang="fr-FR" sz="28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điểm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N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(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2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; 3) </a:t>
                </a:r>
                <a:r>
                  <a:rPr lang="fr-FR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đến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đường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thẳng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vi-VN" sz="28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  </m:t>
                            </m:r>
                          </m:e>
                        </m:eqArr>
                      </m:e>
                    </m:d>
                    <m:r>
                      <a:rPr lang="vi-VN" sz="28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.</a:t>
                </a:r>
              </a:p>
              <a:p>
                <a:pPr marL="909638" indent="-447675">
                  <a:lnSpc>
                    <a:spcPct val="120000"/>
                  </a:lnSpc>
                  <a:buAutoNum type="alphaLcParenR"/>
                </a:pP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đường th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ẳ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ng 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d</a:t>
                </a:r>
                <a:r>
                  <a:rPr lang="vi-VN" sz="2800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1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4x – 3y + 2 = 0 </a:t>
                </a:r>
                <a:r>
                  <a:rPr lang="fr-FR" sz="2800" dirty="0" err="1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đến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đường th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ẳ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ng 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d</a:t>
                </a:r>
                <a:r>
                  <a:rPr lang="vi-VN" sz="2800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2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4x – 3y + 12 = 0.</a:t>
                </a:r>
                <a:endParaRPr lang="vi-VN" sz="2800" dirty="0">
                  <a:solidFill>
                    <a:srgbClr val="0000FF"/>
                  </a:solidFill>
                  <a:latin typeface="Calibri" panose="020F0502020204030204" pitchFamily="34" charset="0"/>
                  <a:ea typeface="等线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88534"/>
                <a:ext cx="11887200" cy="3035703"/>
              </a:xfrm>
              <a:prstGeom prst="rect">
                <a:avLst/>
              </a:prstGeom>
              <a:blipFill rotWithShape="1">
                <a:blip r:embed="rId3"/>
                <a:stretch>
                  <a:fillRect l="-1282" t="-1205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0" y="5448575"/>
                <a:ext cx="11887200" cy="1409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HĐTH 6/57SGK:</a:t>
                </a:r>
                <a:r>
                  <a:rPr lang="vi-VN" sz="3200" b="1" dirty="0" smtClean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vi-VN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Trong </a:t>
                </a:r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mặt phẳng Oxy, cho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</m:t>
                    </m:r>
                  </m:oMath>
                </a14:m>
                <a:r>
                  <a:rPr lang="vi-VN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ABC </a:t>
                </a:r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có toạ độ các đỉnh là A(1; 1), B(5; 2), C(4; 4). Tính độ dài các đường cao </a:t>
                </a:r>
                <a:r>
                  <a:rPr lang="vi-VN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CC00CC"/>
                        </a:solidFill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∆ </m:t>
                    </m:r>
                  </m:oMath>
                </a14:m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ABC.</a:t>
                </a:r>
                <a:endParaRPr lang="vi-VN" sz="2400" dirty="0">
                  <a:solidFill>
                    <a:srgbClr val="CC00CC"/>
                  </a:solidFill>
                  <a:effectLst/>
                  <a:latin typeface="Calibri" panose="020F0502020204030204" pitchFamily="34" charset="0"/>
                  <a:ea typeface="等线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48575"/>
                <a:ext cx="11887200" cy="1409425"/>
              </a:xfrm>
              <a:prstGeom prst="rect">
                <a:avLst/>
              </a:prstGeom>
              <a:blipFill rotWithShape="1">
                <a:blip r:embed="rId4"/>
                <a:stretch>
                  <a:fillRect l="-1282" r="-308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4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0" y="0"/>
                <a:ext cx="11887200" cy="3216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</a:rPr>
                  <a:t>Ví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</a:rPr>
                  <a:t>dụ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1: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Cho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ptts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của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thẳng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C00000"/>
                        </a:solidFill>
                        <a:latin typeface="Cambria Math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=5−4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  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=−4+3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.</a:t>
                </a:r>
                <a:endParaRPr lang="en-US" sz="28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14000"/>
                  </a:lnSpc>
                  <a:tabLst>
                    <a:tab pos="461963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	a)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đi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qua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vtcp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ct val="114000"/>
                  </a:lnSpc>
                  <a:tabLst>
                    <a:tab pos="461963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	b</a:t>
                </a:r>
                <a:r>
                  <a:rPr lang="en-US" sz="2800" dirty="0">
                    <a:solidFill>
                      <a:srgbClr val="0000FF"/>
                    </a:solidFill>
                  </a:rPr>
                  <a:t>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biết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hoành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bằng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2.</a:t>
                </a:r>
              </a:p>
              <a:p>
                <a:pPr>
                  <a:lnSpc>
                    <a:spcPct val="114000"/>
                  </a:lnSpc>
                  <a:tabLst>
                    <a:tab pos="461963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	c)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B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biết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B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tung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bằng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5.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14000"/>
                  </a:lnSpc>
                  <a:tabLst>
                    <a:tab pos="461963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	d)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Trong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các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1;−1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−1;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nào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thuộc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/>
                      </a:rPr>
                      <m:t>∆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887200" cy="3216458"/>
              </a:xfrm>
              <a:prstGeom prst="rect">
                <a:avLst/>
              </a:prstGeom>
              <a:blipFill rotWithShape="1">
                <a:blip r:embed="rId2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-9625" y="3132279"/>
                <a:ext cx="11887200" cy="372563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b="1" dirty="0" smtClean="0">
                    <a:solidFill>
                      <a:srgbClr val="C00000"/>
                    </a:solidFill>
                  </a:rPr>
                  <a:t>Ví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</a:rPr>
                  <a:t>dụ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2: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Viết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ptts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của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thẳng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C00000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trong các trường hợp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sau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:pPr marL="909638" indent="-447675">
                  <a:lnSpc>
                    <a:spcPct val="120000"/>
                  </a:lnSpc>
                  <a:buAutoNum type="alphaLcParenR"/>
                </a:pPr>
                <a:r>
                  <a:rPr lang="en-US" sz="2800" dirty="0" err="1" smtClean="0">
                    <a:solidFill>
                      <a:srgbClr val="0000FF"/>
                    </a:solidFill>
                  </a:rPr>
                  <a:t>đi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qua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A(0; </a:t>
                </a:r>
                <a:r>
                  <a:rPr lang="en-US" sz="2800" dirty="0">
                    <a:solidFill>
                      <a:srgbClr val="0000FF"/>
                    </a:solidFill>
                  </a:rPr>
                  <a:t>7)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nhận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=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3; 5)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làm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vtcp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marL="909638" indent="-447675">
                  <a:lnSpc>
                    <a:spcPct val="120000"/>
                  </a:lnSpc>
                  <a:buFontTx/>
                  <a:buAutoNum type="alphaLcParenR"/>
                </a:pPr>
                <a:r>
                  <a:rPr lang="en-US" sz="2800" dirty="0">
                    <a:solidFill>
                      <a:srgbClr val="0000FF"/>
                    </a:solidFill>
                  </a:rPr>
                  <a:t>đi </a:t>
                </a:r>
                <a:r>
                  <a:rPr lang="en-US" sz="2800" dirty="0">
                    <a:solidFill>
                      <a:srgbClr val="0000FF"/>
                    </a:solidFill>
                  </a:rPr>
                  <a:t>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B(3;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5)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nhận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làm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vtcp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marL="909638" indent="-447675">
                  <a:lnSpc>
                    <a:spcPct val="120000"/>
                  </a:lnSpc>
                  <a:buFontTx/>
                  <a:buAutoNum type="alphaLcParenR"/>
                </a:pPr>
                <a:r>
                  <a:rPr lang="en-US" sz="2800" dirty="0">
                    <a:solidFill>
                      <a:srgbClr val="0000FF"/>
                    </a:solidFill>
                  </a:rPr>
                  <a:t>đi 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M(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song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song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với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đường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thẳng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=−6  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 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=4+6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.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 marL="909638" indent="-447675">
                  <a:lnSpc>
                    <a:spcPct val="120000"/>
                  </a:lnSpc>
                  <a:buAutoNum type="alphaLcParenR"/>
                </a:pPr>
                <a:r>
                  <a:rPr lang="en-US" sz="2800" dirty="0" err="1" smtClean="0">
                    <a:solidFill>
                      <a:srgbClr val="0000FF"/>
                    </a:solidFill>
                  </a:rPr>
                  <a:t>đi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qua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2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C(1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; 3)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D(2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7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).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 marL="909638" indent="-447675">
                  <a:lnSpc>
                    <a:spcPct val="120000"/>
                  </a:lnSpc>
                  <a:buAutoNum type="alphaLcParenR"/>
                </a:pPr>
                <a:r>
                  <a:rPr lang="en-US" sz="2800" dirty="0" err="1" smtClean="0">
                    <a:solidFill>
                      <a:srgbClr val="0000FF"/>
                    </a:solidFill>
                  </a:rPr>
                  <a:t>đi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qua 2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−9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.</a:t>
                </a:r>
                <a:endParaRPr lang="en-US" sz="2800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5" y="3132279"/>
                <a:ext cx="11887200" cy="3725635"/>
              </a:xfrm>
              <a:prstGeom prst="rect">
                <a:avLst/>
              </a:prstGeom>
              <a:blipFill rotWithShape="1">
                <a:blip r:embed="rId3"/>
                <a:stretch>
                  <a:fillRect l="-1230" t="-326" b="-358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8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0" y="-13872"/>
                <a:ext cx="11887200" cy="284475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9900"/>
                    </a:solidFill>
                  </a:rPr>
                  <a:t>HĐTH 1/47SGK: </a:t>
                </a:r>
                <a:r>
                  <a:rPr lang="fr-FR" sz="2800" dirty="0" smtClean="0">
                    <a:solidFill>
                      <a:srgbClr val="CC00CC"/>
                    </a:solidFill>
                  </a:rPr>
                  <a:t>a</a:t>
                </a:r>
                <a:r>
                  <a:rPr lang="fr-FR" sz="2800" dirty="0">
                    <a:solidFill>
                      <a:srgbClr val="CC00CC"/>
                    </a:solidFill>
                  </a:rPr>
                  <a:t>) </a:t>
                </a:r>
                <a:r>
                  <a:rPr lang="fr-FR" sz="2800" dirty="0" err="1" smtClean="0">
                    <a:solidFill>
                      <a:srgbClr val="CC00CC"/>
                    </a:solidFill>
                  </a:rPr>
                  <a:t>Viết</a:t>
                </a:r>
                <a:r>
                  <a:rPr lang="fr-FR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phương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trình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tham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số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của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đường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 smtClean="0">
                    <a:solidFill>
                      <a:srgbClr val="CC00CC"/>
                    </a:solidFill>
                  </a:rPr>
                  <a:t>thẳng</a:t>
                </a:r>
                <a:r>
                  <a:rPr lang="fr-FR" sz="2800" dirty="0" smtClean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C00CC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>
                        <a:solidFill>
                          <a:srgbClr val="CC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800" dirty="0" smtClean="0">
                    <a:solidFill>
                      <a:srgbClr val="CC00CC"/>
                    </a:solidFill>
                  </a:rPr>
                  <a:t>di </a:t>
                </a:r>
                <a:r>
                  <a:rPr lang="fr-FR" sz="2800" dirty="0">
                    <a:solidFill>
                      <a:srgbClr val="CC00CC"/>
                    </a:solidFill>
                  </a:rPr>
                  <a:t>qua </a:t>
                </a:r>
                <a:r>
                  <a:rPr lang="fr-FR" sz="2800" dirty="0" err="1" smtClean="0">
                    <a:solidFill>
                      <a:srgbClr val="CC00CC"/>
                    </a:solidFill>
                  </a:rPr>
                  <a:t>điểm</a:t>
                </a:r>
                <a:endParaRPr lang="fr-FR" sz="2800" dirty="0" smtClean="0">
                  <a:solidFill>
                    <a:srgbClr val="CC00CC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>
                    <a:solidFill>
                      <a:srgbClr val="CC00CC"/>
                    </a:solidFill>
                  </a:rPr>
                  <a:t>B(-9; 5)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và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nhận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CC00CC"/>
                    </a:solidFill>
                  </a:rPr>
                  <a:t> = </a:t>
                </a:r>
                <a:r>
                  <a:rPr lang="fr-FR" sz="2800" dirty="0">
                    <a:solidFill>
                      <a:srgbClr val="CC00CC"/>
                    </a:solidFill>
                  </a:rPr>
                  <a:t>(8; -4)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làm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vectơ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chỉ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phương</a:t>
                </a:r>
                <a:r>
                  <a:rPr lang="fr-FR" sz="2800" dirty="0">
                    <a:solidFill>
                      <a:srgbClr val="CC00CC"/>
                    </a:solidFill>
                  </a:rPr>
                  <a:t>.</a:t>
                </a:r>
                <a:endParaRPr lang="vi-VN" sz="2800" dirty="0">
                  <a:solidFill>
                    <a:srgbClr val="CC00CC"/>
                  </a:solidFill>
                </a:endParaRPr>
              </a:p>
              <a:p>
                <a:pPr>
                  <a:lnSpc>
                    <a:spcPct val="150000"/>
                  </a:lnSpc>
                  <a:tabLst>
                    <a:tab pos="461963" algn="l"/>
                  </a:tabLst>
                </a:pPr>
                <a:r>
                  <a:rPr lang="fr-FR" sz="2800" dirty="0" smtClean="0">
                    <a:solidFill>
                      <a:srgbClr val="CC00CC"/>
                    </a:solidFill>
                  </a:rPr>
                  <a:t>	b</a:t>
                </a:r>
                <a:r>
                  <a:rPr lang="fr-FR" sz="2800" dirty="0">
                    <a:solidFill>
                      <a:srgbClr val="CC00CC"/>
                    </a:solidFill>
                  </a:rPr>
                  <a:t>)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Tìm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toạ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độ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điểm</a:t>
                </a:r>
                <a:r>
                  <a:rPr lang="fr-FR" sz="2800" dirty="0">
                    <a:solidFill>
                      <a:srgbClr val="CC00CC"/>
                    </a:solidFill>
                  </a:rPr>
                  <a:t> P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trên</a:t>
                </a:r>
                <a:r>
                  <a:rPr lang="fr-FR" sz="2800" dirty="0" smtClean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C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fr-FR" sz="2800" dirty="0">
                    <a:solidFill>
                      <a:srgbClr val="CC00CC"/>
                    </a:solidFill>
                  </a:rPr>
                  <a:t>,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biết</a:t>
                </a:r>
                <a:r>
                  <a:rPr lang="fr-FR" sz="2800" dirty="0">
                    <a:solidFill>
                      <a:srgbClr val="CC00CC"/>
                    </a:solidFill>
                  </a:rPr>
                  <a:t> P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có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tung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độ</a:t>
                </a:r>
                <a:r>
                  <a:rPr lang="fr-FR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</a:rPr>
                  <a:t>bằng</a:t>
                </a:r>
                <a:r>
                  <a:rPr lang="fr-FR" sz="2800" dirty="0">
                    <a:solidFill>
                      <a:srgbClr val="CC00CC"/>
                    </a:solidFill>
                  </a:rPr>
                  <a:t> 1</a:t>
                </a:r>
                <a:r>
                  <a:rPr lang="fr-FR" sz="2800" dirty="0" smtClean="0">
                    <a:solidFill>
                      <a:srgbClr val="CC00CC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  <a:tabLst>
                    <a:tab pos="461963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c</a:t>
                </a:r>
                <a:r>
                  <a:rPr lang="en-US" sz="2800" dirty="0">
                    <a:solidFill>
                      <a:srgbClr val="CC00CC"/>
                    </a:solidFill>
                  </a:rPr>
                  <a:t>)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Trong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các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điểm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CC00CC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và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CC00CC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rgbClr val="CC00CC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điểm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nào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thuộc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/>
                      </a:rPr>
                      <m:t>𝑑</m:t>
                    </m:r>
                    <m:r>
                      <a:rPr lang="en-US" sz="2800">
                        <a:solidFill>
                          <a:srgbClr val="CC00CC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2800" dirty="0">
                  <a:solidFill>
                    <a:srgbClr val="CC00CC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3872"/>
                <a:ext cx="11887200" cy="2844753"/>
              </a:xfrm>
              <a:prstGeom prst="rect">
                <a:avLst/>
              </a:prstGeom>
              <a:blipFill rotWithShape="1">
                <a:blip r:embed="rId2"/>
                <a:stretch>
                  <a:fillRect l="-1230" t="-256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758989" y="4109987"/>
            <a:ext cx="3126754" cy="27480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0" y="2897125"/>
                <a:ext cx="118872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9900"/>
                    </a:solidFill>
                  </a:rPr>
                  <a:t>HĐVD 1/48SGK: 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Một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trò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chơi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đua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xe</a:t>
                </a:r>
                <a:r>
                  <a:rPr lang="en-US" sz="2800" dirty="0">
                    <a:solidFill>
                      <a:srgbClr val="CC00CC"/>
                    </a:solidFill>
                  </a:rPr>
                  <a:t> ô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tô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vượt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sa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mạc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trên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máy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tính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đã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xác</a:t>
                </a:r>
                <a:endParaRPr lang="en-US" sz="2800" dirty="0" smtClean="0">
                  <a:solidFill>
                    <a:srgbClr val="CC00CC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CC00CC"/>
                    </a:solidFill>
                  </a:rPr>
                  <a:t>định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trước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một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hệ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trục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toạ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độ</a:t>
                </a:r>
                <a:r>
                  <a:rPr lang="en-US" sz="2800" dirty="0">
                    <a:solidFill>
                      <a:srgbClr val="CC00CC"/>
                    </a:solidFill>
                  </a:rPr>
                  <a:t> Oxy. Cho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biết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một</a:t>
                </a:r>
                <a:r>
                  <a:rPr lang="en-US" sz="2800" dirty="0">
                    <a:solidFill>
                      <a:srgbClr val="CC00CC"/>
                    </a:solidFill>
                  </a:rPr>
                  <a:t> ô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tô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chuyển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động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thẳng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đều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từ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điểm</a:t>
                </a:r>
                <a:r>
                  <a:rPr lang="en-US" sz="2800" dirty="0">
                    <a:solidFill>
                      <a:srgbClr val="CC00CC"/>
                    </a:solidFill>
                  </a:rPr>
                  <a:t> M(1; 1)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với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vectơ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vận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tốc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CC00CC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CC00CC"/>
                    </a:solidFill>
                  </a:rPr>
                  <a:t> = (40; 30).</a:t>
                </a:r>
              </a:p>
              <a:p>
                <a:pPr>
                  <a:lnSpc>
                    <a:spcPct val="150000"/>
                  </a:lnSpc>
                  <a:tabLst>
                    <a:tab pos="461963" algn="l"/>
                  </a:tabLst>
                </a:pPr>
                <a:r>
                  <a:rPr lang="en-US" sz="2800" dirty="0" smtClean="0">
                    <a:solidFill>
                      <a:srgbClr val="CC00CC"/>
                    </a:solidFill>
                  </a:rPr>
                  <a:t>	a)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Viết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ptts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của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thẳng</a:t>
                </a:r>
                <a:r>
                  <a:rPr lang="vi-VN" sz="2800" dirty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vi-VN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biểu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diễn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đi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của</a:t>
                </a:r>
                <a:r>
                  <a:rPr lang="en-US" sz="2800" dirty="0">
                    <a:solidFill>
                      <a:srgbClr val="CC00CC"/>
                    </a:solidFill>
                  </a:rPr>
                  <a:t> ô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tô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  <a:tabLst>
                    <a:tab pos="461963" algn="l"/>
                  </a:tabLst>
                </a:pPr>
                <a:r>
                  <a:rPr lang="en-US" sz="2800" dirty="0">
                    <a:solidFill>
                      <a:srgbClr val="CC00CC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b)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Tìm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toạ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độ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của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xe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ứng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với</a:t>
                </a:r>
                <a:r>
                  <a:rPr lang="en-US" sz="2800" dirty="0">
                    <a:solidFill>
                      <a:srgbClr val="CC00CC"/>
                    </a:solidFill>
                  </a:rPr>
                  <a:t> t = 2; t = 4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.</a:t>
                </a:r>
                <a:endParaRPr lang="en-US" sz="2800" dirty="0">
                  <a:solidFill>
                    <a:srgbClr val="CC00CC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7125"/>
                <a:ext cx="11887200" cy="3170099"/>
              </a:xfrm>
              <a:prstGeom prst="rect">
                <a:avLst/>
              </a:prstGeom>
              <a:blipFill rotWithShape="1">
                <a:blip r:embed="rId4"/>
                <a:stretch>
                  <a:fillRect l="-1282" t="-250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4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-9625" y="506706"/>
                <a:ext cx="11896824" cy="3185680"/>
              </a:xfrm>
              <a:prstGeom prst="rect">
                <a:avLst/>
              </a:prstGeom>
              <a:solidFill>
                <a:srgbClr val="FFF7E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tabLst>
                    <a:tab pos="461963" algn="l"/>
                  </a:tabLst>
                </a:pPr>
                <a:r>
                  <a:rPr lang="en-US" sz="2800" i="1" dirty="0" smtClean="0"/>
                  <a:t>	</a:t>
                </a:r>
                <a:r>
                  <a:rPr lang="en-US" sz="2800" i="1" dirty="0" err="1" smtClean="0"/>
                  <a:t>Vectơ</a:t>
                </a:r>
                <a:r>
                  <a:rPr lang="en-US" sz="2800" i="1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vi-VN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 err="1"/>
                  <a:t>được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gọi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i="1" dirty="0" err="1"/>
                  <a:t>vectơ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pháp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tuyến</a:t>
                </a:r>
                <a:r>
                  <a:rPr lang="en-US" sz="2800" b="1" i="1" dirty="0"/>
                  <a:t> </a:t>
                </a:r>
                <a:r>
                  <a:rPr lang="en-US" sz="2800" b="1" i="1" dirty="0" smtClean="0"/>
                  <a:t>(</a:t>
                </a:r>
                <a:r>
                  <a:rPr lang="en-US" sz="2800" b="1" i="1" dirty="0" err="1" smtClean="0"/>
                  <a:t>vtpt</a:t>
                </a:r>
                <a:r>
                  <a:rPr lang="en-US" sz="2800" b="1" i="1" dirty="0" smtClean="0"/>
                  <a:t>) </a:t>
                </a:r>
                <a:r>
                  <a:rPr lang="en-US" sz="2800" i="1" dirty="0" err="1" smtClean="0"/>
                  <a:t>của</a:t>
                </a:r>
                <a:endParaRPr lang="en-US" sz="2800" i="1" dirty="0" smtClean="0"/>
              </a:p>
              <a:p>
                <a:pPr>
                  <a:lnSpc>
                    <a:spcPct val="140000"/>
                  </a:lnSpc>
                  <a:tabLst>
                    <a:tab pos="461963" algn="l"/>
                  </a:tabLst>
                </a:pPr>
                <a:r>
                  <a:rPr lang="en-US" sz="2800" i="1" dirty="0" err="1" smtClean="0"/>
                  <a:t>đường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thẳng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 smtClean="0"/>
                  <a:t>nếu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giá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của</a:t>
                </a:r>
                <a:r>
                  <a:rPr lang="en-US" sz="2800" i="1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smtClean="0"/>
                  <a:t> vuông </a:t>
                </a:r>
                <a:r>
                  <a:rPr lang="en-US" sz="2800" i="1" dirty="0" err="1"/>
                  <a:t>góc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với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i="1" dirty="0"/>
                  <a:t>.</a:t>
                </a:r>
                <a:endParaRPr lang="vi-VN" sz="2800" i="1" dirty="0"/>
              </a:p>
              <a:p>
                <a:pPr>
                  <a:lnSpc>
                    <a:spcPct val="140000"/>
                  </a:lnSpc>
                  <a:tabLst>
                    <a:tab pos="461963" algn="l"/>
                  </a:tabLst>
                </a:pPr>
                <a:r>
                  <a:rPr lang="en-US" sz="2800" i="1" dirty="0" smtClean="0"/>
                  <a:t>	</a:t>
                </a:r>
                <a:r>
                  <a:rPr lang="en-US" sz="2800" i="1" dirty="0" err="1" smtClean="0"/>
                  <a:t>Trong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mặt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phẳng</a:t>
                </a:r>
                <a:r>
                  <a:rPr lang="en-US" sz="2800" i="1" dirty="0"/>
                  <a:t> Oxy, </a:t>
                </a:r>
                <a:r>
                  <a:rPr lang="en-US" sz="2800" i="1" dirty="0" err="1"/>
                  <a:t>đường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đi</a:t>
                </a:r>
                <a:r>
                  <a:rPr lang="en-US" sz="2800" i="1" dirty="0"/>
                  <a:t> qua </a:t>
                </a:r>
                <a:r>
                  <a:rPr lang="en-US" sz="2800" i="1" dirty="0" err="1" smtClean="0"/>
                  <a:t>điểm</a:t>
                </a:r>
                <a:endParaRPr lang="en-US" sz="2800" i="1" dirty="0" smtClean="0"/>
              </a:p>
              <a:p>
                <a:pPr>
                  <a:lnSpc>
                    <a:spcPct val="140000"/>
                  </a:lnSpc>
                  <a:tabLst>
                    <a:tab pos="461963" algn="l"/>
                  </a:tabLst>
                </a:pPr>
                <a:r>
                  <a:rPr lang="en-US" sz="2800" i="1" dirty="0" smtClean="0"/>
                  <a:t>M</a:t>
                </a:r>
                <a:r>
                  <a:rPr lang="en-US" sz="2800" i="1" baseline="-25000" dirty="0" smtClean="0"/>
                  <a:t>0</a:t>
                </a:r>
                <a:r>
                  <a:rPr lang="vi-VN" sz="2800" i="1" dirty="0"/>
                  <a:t>(x</a:t>
                </a:r>
                <a:r>
                  <a:rPr lang="vi-VN" sz="2800" i="1" baseline="-25000" dirty="0"/>
                  <a:t>0</a:t>
                </a:r>
                <a:r>
                  <a:rPr lang="en-US" sz="2800" i="1" baseline="-25000" dirty="0"/>
                  <a:t> </a:t>
                </a:r>
                <a:r>
                  <a:rPr lang="vi-VN" sz="2800" i="1" dirty="0"/>
                  <a:t>;</a:t>
                </a:r>
                <a:r>
                  <a:rPr lang="en-US" sz="2800" i="1" dirty="0"/>
                  <a:t> y</a:t>
                </a:r>
                <a:r>
                  <a:rPr lang="en-US" sz="2800" i="1" baseline="-25000" dirty="0"/>
                  <a:t>0</a:t>
                </a:r>
                <a:r>
                  <a:rPr lang="en-US" sz="2800" i="1" dirty="0"/>
                  <a:t>) </a:t>
                </a:r>
                <a:r>
                  <a:rPr lang="en-US" sz="2800" i="1" dirty="0" err="1"/>
                  <a:t>và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có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vtpt</a:t>
                </a:r>
                <a:r>
                  <a:rPr lang="en-US" sz="2800" i="1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i="1" dirty="0"/>
                  <a:t> = </a:t>
                </a:r>
                <a:r>
                  <a:rPr lang="en-US" sz="2800" i="1" dirty="0" smtClean="0"/>
                  <a:t>(a ;</a:t>
                </a:r>
                <a:r>
                  <a:rPr lang="vi-VN" sz="2800" i="1" dirty="0" smtClean="0"/>
                  <a:t> </a:t>
                </a:r>
                <a:r>
                  <a:rPr lang="en-US" sz="2800" i="1" dirty="0" smtClean="0"/>
                  <a:t>b). </a:t>
                </a:r>
                <a:r>
                  <a:rPr lang="en-US" sz="2800" i="1" dirty="0" err="1"/>
                  <a:t>Khi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đó</a:t>
                </a:r>
                <a:r>
                  <a:rPr lang="en-US" sz="2800" i="1" dirty="0" smtClean="0"/>
                  <a:t>, </a:t>
                </a:r>
                <a:r>
                  <a:rPr lang="en-US" sz="2800" b="1" i="1" dirty="0" err="1" smtClean="0"/>
                  <a:t>phương</a:t>
                </a:r>
                <a:r>
                  <a:rPr lang="en-US" sz="2800" b="1" i="1" dirty="0" smtClean="0"/>
                  <a:t> </a:t>
                </a:r>
                <a:r>
                  <a:rPr lang="en-US" sz="2800" b="1" i="1" dirty="0" err="1" smtClean="0"/>
                  <a:t>trình</a:t>
                </a:r>
                <a:endParaRPr lang="en-US" sz="2800" b="1" i="1" dirty="0" smtClean="0"/>
              </a:p>
              <a:p>
                <a:pPr>
                  <a:lnSpc>
                    <a:spcPct val="140000"/>
                  </a:lnSpc>
                  <a:tabLst>
                    <a:tab pos="461963" algn="l"/>
                  </a:tabLst>
                </a:pPr>
                <a:r>
                  <a:rPr lang="en-US" sz="2800" b="1" i="1" dirty="0" err="1" smtClean="0"/>
                  <a:t>tổng</a:t>
                </a:r>
                <a:r>
                  <a:rPr lang="en-US" sz="2800" b="1" i="1" dirty="0" smtClean="0"/>
                  <a:t> </a:t>
                </a:r>
                <a:r>
                  <a:rPr lang="en-US" sz="2800" b="1" i="1" dirty="0" err="1" smtClean="0"/>
                  <a:t>quát</a:t>
                </a:r>
                <a:r>
                  <a:rPr lang="en-US" sz="2800" b="1" i="1" dirty="0" smtClean="0"/>
                  <a:t> (</a:t>
                </a:r>
                <a:r>
                  <a:rPr lang="en-US" sz="2800" b="1" i="1" dirty="0" err="1" smtClean="0"/>
                  <a:t>pttq</a:t>
                </a:r>
                <a:r>
                  <a:rPr lang="en-US" sz="2800" b="1" i="1" dirty="0" smtClean="0"/>
                  <a:t>) </a:t>
                </a:r>
                <a:r>
                  <a:rPr lang="en-US" sz="2800" i="1" dirty="0" err="1" smtClean="0"/>
                  <a:t>của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 smtClean="0"/>
                  <a:t> là: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𝒂𝒙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5" y="506706"/>
                <a:ext cx="11896824" cy="3185680"/>
              </a:xfrm>
              <a:prstGeom prst="rect">
                <a:avLst/>
              </a:prstGeom>
              <a:blipFill rotWithShape="1">
                <a:blip r:embed="rId2"/>
                <a:stretch>
                  <a:fillRect l="-1025" b="-2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356" y="3309"/>
            <a:ext cx="3445844" cy="31621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9626" y="1833"/>
            <a:ext cx="8450981" cy="6537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tabLst>
                <a:tab pos="461963" algn="l"/>
              </a:tabLst>
            </a:pPr>
            <a:r>
              <a:rPr lang="en-US" sz="3200" b="1" dirty="0" smtClean="0">
                <a:solidFill>
                  <a:srgbClr val="33CC33"/>
                </a:solidFill>
              </a:rPr>
              <a:t>	2.	</a:t>
            </a:r>
            <a:r>
              <a:rPr lang="en-US" sz="3200" b="1" dirty="0" err="1" smtClean="0">
                <a:solidFill>
                  <a:srgbClr val="33CC33"/>
                </a:solidFill>
              </a:rPr>
              <a:t>Phương</a:t>
            </a:r>
            <a:r>
              <a:rPr lang="en-US" sz="3200" b="1" dirty="0" smtClean="0">
                <a:solidFill>
                  <a:srgbClr val="33CC33"/>
                </a:solidFill>
              </a:rPr>
              <a:t> </a:t>
            </a:r>
            <a:r>
              <a:rPr lang="en-US" sz="3200" b="1" dirty="0" err="1">
                <a:solidFill>
                  <a:srgbClr val="33CC33"/>
                </a:solidFill>
              </a:rPr>
              <a:t>trình</a:t>
            </a:r>
            <a:r>
              <a:rPr lang="en-US" sz="3200" b="1" dirty="0">
                <a:solidFill>
                  <a:srgbClr val="33CC33"/>
                </a:solidFill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</a:rPr>
              <a:t>tổng</a:t>
            </a:r>
            <a:r>
              <a:rPr lang="en-US" sz="3200" b="1" dirty="0" smtClean="0">
                <a:solidFill>
                  <a:srgbClr val="33CC33"/>
                </a:solidFill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</a:rPr>
              <a:t>quát</a:t>
            </a:r>
            <a:r>
              <a:rPr lang="en-US" sz="3200" b="1" dirty="0" smtClean="0">
                <a:solidFill>
                  <a:srgbClr val="33CC33"/>
                </a:solidFill>
              </a:rPr>
              <a:t> </a:t>
            </a:r>
            <a:r>
              <a:rPr lang="en-US" sz="3200" b="1" dirty="0" err="1">
                <a:solidFill>
                  <a:srgbClr val="33CC33"/>
                </a:solidFill>
              </a:rPr>
              <a:t>của</a:t>
            </a:r>
            <a:r>
              <a:rPr lang="en-US" sz="3200" b="1" dirty="0">
                <a:solidFill>
                  <a:srgbClr val="33CC33"/>
                </a:solidFill>
              </a:rPr>
              <a:t> </a:t>
            </a:r>
            <a:r>
              <a:rPr lang="en-US" sz="3200" b="1" dirty="0" err="1">
                <a:solidFill>
                  <a:srgbClr val="33CC33"/>
                </a:solidFill>
              </a:rPr>
              <a:t>đường</a:t>
            </a:r>
            <a:r>
              <a:rPr lang="en-US" sz="3200" b="1" dirty="0">
                <a:solidFill>
                  <a:srgbClr val="33CC33"/>
                </a:solidFill>
              </a:rPr>
              <a:t> </a:t>
            </a:r>
            <a:r>
              <a:rPr lang="en-US" sz="3200" b="1" dirty="0" err="1">
                <a:solidFill>
                  <a:srgbClr val="33CC33"/>
                </a:solidFill>
              </a:rPr>
              <a:t>thẳng</a:t>
            </a:r>
            <a:endParaRPr lang="vi-VN" sz="3200" b="1" dirty="0">
              <a:solidFill>
                <a:srgbClr val="33CC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79265" y="574081"/>
            <a:ext cx="577516" cy="648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0" y="3655054"/>
                <a:ext cx="11887200" cy="319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b="1" i="1" u="sng" dirty="0" smtClean="0">
                    <a:solidFill>
                      <a:srgbClr val="FF0000"/>
                    </a:solidFill>
                  </a:rPr>
                  <a:t>Nhận </a:t>
                </a:r>
                <a:r>
                  <a:rPr lang="en-US" sz="2800" b="1" i="1" u="sng" dirty="0" err="1" smtClean="0">
                    <a:solidFill>
                      <a:srgbClr val="FF0000"/>
                    </a:solidFill>
                  </a:rPr>
                  <a:t>xét</a:t>
                </a:r>
                <a:r>
                  <a:rPr lang="vi-VN" sz="2800" b="1" i="1" u="sng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28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•</a:t>
                </a:r>
                <a:r>
                  <a:rPr lang="en-US" sz="2000" dirty="0" smtClean="0"/>
                  <a:t>	</a:t>
                </a:r>
                <a:r>
                  <a:rPr lang="en-US" sz="2800" i="1" dirty="0" smtClean="0"/>
                  <a:t>Ta </a:t>
                </a:r>
                <a:r>
                  <a:rPr lang="en-US" sz="2800" i="1" dirty="0" err="1" smtClean="0"/>
                  <a:t>thấy</a:t>
                </a:r>
                <a:r>
                  <a:rPr lang="en-US" sz="2800" i="1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等线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等线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vi-VN" sz="2800" i="1" dirty="0">
                    <a:latin typeface="Times New Roman" panose="02020603050405020304" pitchFamily="18" charset="0"/>
                    <a:ea typeface="等线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  <a:ea typeface="等线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等线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vi-VN" sz="2800" i="1">
                        <a:latin typeface="Cambria Math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i="1" dirty="0" smtClean="0"/>
                  <a:t>nên: Nếu </a:t>
                </a:r>
                <a:r>
                  <a:rPr lang="en-US" sz="2800" i="1" dirty="0" err="1"/>
                  <a:t>đường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có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vtpt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;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thì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sẽ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nhận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=(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;−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hoặc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=(−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;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một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vtcp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và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ngược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lại</a:t>
                </a:r>
                <a:r>
                  <a:rPr lang="en-US" sz="2800" i="1" dirty="0" smtClean="0"/>
                  <a:t>.</a:t>
                </a:r>
                <a:endParaRPr lang="vi-VN" sz="2800" i="1" dirty="0"/>
              </a:p>
              <a:p>
                <a:pPr lvl="0" indent="1539875">
                  <a:lnSpc>
                    <a:spcPct val="120000"/>
                  </a:lnSpc>
                  <a:tabLst>
                    <a:tab pos="1885950" algn="l"/>
                  </a:tabLst>
                </a:pPr>
                <a:r>
                  <a:rPr lang="en-US" sz="2800" dirty="0" smtClean="0"/>
                  <a:t>•	</a:t>
                </a:r>
                <a:r>
                  <a:rPr lang="en-US" sz="2800" i="1" dirty="0" err="1" smtClean="0"/>
                  <a:t>Đồ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thị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hàm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số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bậc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nhất</a:t>
                </a:r>
                <a:r>
                  <a:rPr lang="en-US" sz="2800" i="1" dirty="0" smtClean="0"/>
                  <a:t> 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𝑘𝑥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i="1" dirty="0" smtClean="0"/>
                  <a:t> (với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smtClean="0"/>
                  <a:t>0 là </a:t>
                </a:r>
                <a:r>
                  <a:rPr lang="en-US" sz="2800" i="1" dirty="0" err="1" smtClean="0"/>
                  <a:t>hệ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số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góc</a:t>
                </a:r>
                <a:r>
                  <a:rPr lang="en-US" sz="2800" i="1" dirty="0" smtClean="0"/>
                  <a:t>) </a:t>
                </a:r>
                <a:r>
                  <a:rPr lang="en-US" sz="2800" i="1" dirty="0" err="1" smtClean="0"/>
                  <a:t>là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một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đường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thẳng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có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vtpt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smtClean="0"/>
                  <a:t>vì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i="1" dirty="0" smtClean="0"/>
              </a:p>
              <a:p>
                <a:pPr lvl="0" indent="1539875">
                  <a:lnSpc>
                    <a:spcPct val="120000"/>
                  </a:lnSpc>
                  <a:tabLst>
                    <a:tab pos="1885950" algn="l"/>
                  </a:tabLst>
                </a:pPr>
                <a:r>
                  <a:rPr lang="en-US" sz="2800" dirty="0" smtClean="0"/>
                  <a:t>•	</a:t>
                </a:r>
                <a:r>
                  <a:rPr lang="en-US" sz="2800" i="1" dirty="0" err="1" smtClean="0"/>
                  <a:t>Nếu</a:t>
                </a:r>
                <a:r>
                  <a:rPr lang="en-US" sz="2800" i="1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vi-VN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lần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lượt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là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vtcp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và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vtpt</a:t>
                </a:r>
                <a:r>
                  <a:rPr lang="en-US" sz="2800" i="1" dirty="0" smtClean="0"/>
                  <a:t> </a:t>
                </a:r>
                <a:r>
                  <a:rPr lang="en-US" sz="2800" i="1" dirty="0" err="1"/>
                  <a:t>của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đường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thì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i="1" dirty="0" smtClean="0"/>
                  <a:t> ,</a:t>
                </a:r>
                <a:r>
                  <a:rPr lang="vi-VN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i="1" dirty="0"/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i="1" dirty="0"/>
                  <a:t> 0) </a:t>
                </a:r>
                <a:r>
                  <a:rPr lang="en-US" sz="2800" i="1" dirty="0" err="1"/>
                  <a:t>cũng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i="1" dirty="0" err="1" smtClean="0"/>
                  <a:t>vtcp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và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vtpt</a:t>
                </a:r>
                <a:r>
                  <a:rPr lang="en-US" sz="2800" i="1" dirty="0" smtClean="0"/>
                  <a:t> </a:t>
                </a:r>
                <a:r>
                  <a:rPr lang="en-US" sz="2800" i="1" dirty="0" err="1" smtClean="0"/>
                  <a:t>của</a:t>
                </a:r>
                <a:r>
                  <a:rPr lang="en-US" sz="2800" i="1" dirty="0" smtClean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i="1" dirty="0" smtClean="0"/>
                  <a:t>.</a:t>
                </a:r>
                <a:endParaRPr lang="vi-VN" sz="2800" i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5054"/>
                <a:ext cx="11887200" cy="3194721"/>
              </a:xfrm>
              <a:prstGeom prst="rect">
                <a:avLst/>
              </a:prstGeom>
              <a:blipFill rotWithShape="1">
                <a:blip r:embed="rId4"/>
                <a:stretch>
                  <a:fillRect l="-1026" t="-763" b="-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7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0" y="0"/>
                <a:ext cx="11887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C00000"/>
                    </a:solidFill>
                  </a:rPr>
                  <a:t>Ví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err="1" smtClean="0">
                    <a:solidFill>
                      <a:srgbClr val="C00000"/>
                    </a:solidFill>
                  </a:rPr>
                  <a:t>dụ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Cho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thẳng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C00000"/>
                        </a:solidFill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có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vtpt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C00000"/>
                            </a:solidFill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C00000"/>
                            </a:solidFill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</a:rPr>
                          <m:t>;−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C00000"/>
                    </a:solidFill>
                  </a:rPr>
                  <a:t>.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5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vtcp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khác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nhau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</a:rPr>
                      <m:t>∆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8872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28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3277816"/>
                <a:ext cx="11887200" cy="358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3200" b="1" dirty="0" smtClean="0">
                    <a:solidFill>
                      <a:srgbClr val="C00000"/>
                    </a:solidFill>
                  </a:rPr>
                  <a:t>Ví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</a:rPr>
                  <a:t>dụ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4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Viết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pttq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của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thẳng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C00000"/>
                    </a:solidFill>
                  </a:rPr>
                  <a:t>trong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các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trường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hợp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sau</a:t>
                </a:r>
                <a:r>
                  <a:rPr lang="en-US" sz="2800" dirty="0">
                    <a:solidFill>
                      <a:srgbClr val="C00000"/>
                    </a:solidFill>
                  </a:rPr>
                  <a:t>:</a:t>
                </a:r>
              </a:p>
              <a:p>
                <a:pPr marL="909638" indent="-447675">
                  <a:lnSpc>
                    <a:spcPct val="114000"/>
                  </a:lnSpc>
                  <a:buAutoNum type="alphaLcParenR"/>
                </a:pPr>
                <a:r>
                  <a:rPr lang="en-US" sz="2800" dirty="0" err="1" smtClean="0">
                    <a:solidFill>
                      <a:srgbClr val="0000FF"/>
                    </a:solidFill>
                  </a:rPr>
                  <a:t>đi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A(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2; 1)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vtpt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= (3; 2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).</a:t>
                </a:r>
              </a:p>
              <a:p>
                <a:pPr marL="909638" indent="-447675">
                  <a:lnSpc>
                    <a:spcPct val="114000"/>
                  </a:lnSpc>
                  <a:buFontTx/>
                  <a:buAutoNum type="alphaLcParenR"/>
                </a:pPr>
                <a:r>
                  <a:rPr lang="en-US" sz="2800" dirty="0">
                    <a:solidFill>
                      <a:srgbClr val="0000FF"/>
                    </a:solidFill>
                  </a:rPr>
                  <a:t>đi 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B(7;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5)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nhận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làm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vtpt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marL="909638" indent="-447675">
                  <a:lnSpc>
                    <a:spcPct val="114000"/>
                  </a:lnSpc>
                  <a:buFontTx/>
                  <a:buAutoNum type="alphaLcParenR"/>
                </a:pPr>
                <a:r>
                  <a:rPr lang="en-US" sz="2800" dirty="0">
                    <a:solidFill>
                      <a:srgbClr val="0000FF"/>
                    </a:solidFill>
                  </a:rPr>
                  <a:t>đi 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C(4;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) </a:t>
                </a:r>
                <a:r>
                  <a:rPr lang="en-US" sz="2800" dirty="0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song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song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với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/>
                      </a:rPr>
                      <m:t>∆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−7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+1=0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marL="909638" indent="-447675">
                  <a:lnSpc>
                    <a:spcPct val="114000"/>
                  </a:lnSpc>
                  <a:buFontTx/>
                  <a:buAutoNum type="alphaLcParenR"/>
                  <a:tabLst>
                    <a:tab pos="5948363" algn="l"/>
                    <a:tab pos="6400800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Ptts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=−1+5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=−3−4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	e)	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đi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E(6; 8)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F(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8;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).</a:t>
                </a:r>
              </a:p>
              <a:p>
                <a:pPr marL="461963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f)	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đi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D(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2;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0)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hệ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số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góc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k = 9.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77816"/>
                <a:ext cx="11887200" cy="3587777"/>
              </a:xfrm>
              <a:prstGeom prst="rect">
                <a:avLst/>
              </a:prstGeom>
              <a:blipFill rotWithShape="1">
                <a:blip r:embed="rId3"/>
                <a:stretch>
                  <a:fillRect l="-1282" t="-1190" r="-923" b="-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664448"/>
                <a:ext cx="11887200" cy="261860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3200" b="1" dirty="0" smtClean="0">
                    <a:solidFill>
                      <a:srgbClr val="C00000"/>
                    </a:solidFill>
                  </a:rPr>
                  <a:t>Ví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</a:rPr>
                  <a:t>dụ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3: </a:t>
                </a:r>
                <a:r>
                  <a:rPr lang="en-US" sz="2800" dirty="0">
                    <a:solidFill>
                      <a:srgbClr val="C00000"/>
                    </a:solidFill>
                  </a:rPr>
                  <a:t>Cho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pttq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của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thẳng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C00000"/>
                        </a:solidFill>
                        <a:latin typeface="Cambria Math"/>
                      </a:rPr>
                      <m:t>∆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−1=0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.</a:t>
                </a:r>
                <a:endParaRPr lang="en-US" sz="28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14000"/>
                  </a:lnSpc>
                  <a:tabLst>
                    <a:tab pos="461963" algn="l"/>
                  </a:tabLst>
                </a:pPr>
                <a:r>
                  <a:rPr lang="en-US" sz="2800" dirty="0">
                    <a:solidFill>
                      <a:srgbClr val="0000FF"/>
                    </a:solidFill>
                  </a:rPr>
                  <a:t>	a)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</a:t>
                </a:r>
                <a:r>
                  <a:rPr lang="en-US" sz="2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vtpt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ct val="114000"/>
                  </a:lnSpc>
                  <a:tabLst>
                    <a:tab pos="461963" algn="l"/>
                  </a:tabLst>
                </a:pPr>
                <a:r>
                  <a:rPr lang="en-US" sz="2800" dirty="0">
                    <a:solidFill>
                      <a:srgbClr val="0000FF"/>
                    </a:solidFill>
                  </a:rPr>
                  <a:t>	b</a:t>
                </a:r>
                <a:r>
                  <a:rPr lang="en-US" sz="2800" dirty="0">
                    <a:solidFill>
                      <a:srgbClr val="0000FF"/>
                    </a:solidFill>
                  </a:rPr>
                  <a:t>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biết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hoành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bằng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2.</a:t>
                </a:r>
              </a:p>
              <a:p>
                <a:pPr>
                  <a:lnSpc>
                    <a:spcPct val="114000"/>
                  </a:lnSpc>
                  <a:tabLst>
                    <a:tab pos="461963" algn="l"/>
                  </a:tabLst>
                </a:pPr>
                <a:r>
                  <a:rPr lang="en-US" sz="2800" dirty="0">
                    <a:solidFill>
                      <a:srgbClr val="0000FF"/>
                    </a:solidFill>
                  </a:rPr>
                  <a:t>	c)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giao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B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trục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tung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.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14000"/>
                  </a:lnSpc>
                  <a:tabLst>
                    <a:tab pos="461963" algn="l"/>
                  </a:tabLst>
                </a:pPr>
                <a:r>
                  <a:rPr lang="en-US" sz="2800" dirty="0">
                    <a:solidFill>
                      <a:srgbClr val="0000FF"/>
                    </a:solidFill>
                  </a:rPr>
                  <a:t>	d)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Trong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nào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thuộc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latin typeface="Cambria Math"/>
                      </a:rPr>
                      <m:t>∆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64448"/>
                <a:ext cx="11887200" cy="2618602"/>
              </a:xfrm>
              <a:prstGeom prst="rect">
                <a:avLst/>
              </a:prstGeom>
              <a:blipFill rotWithShape="1">
                <a:blip r:embed="rId4"/>
                <a:stretch>
                  <a:fillRect l="-1230" t="-1389" b="-416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0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0" y="-2708"/>
                <a:ext cx="11887200" cy="3673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b="1" dirty="0" smtClean="0">
                    <a:solidFill>
                      <a:srgbClr val="FF9900"/>
                    </a:solidFill>
                  </a:rPr>
                  <a:t>HĐTH 2/49SGK: </a:t>
                </a:r>
                <a:r>
                  <a:rPr lang="en-US" sz="2800" dirty="0" smtClean="0">
                    <a:solidFill>
                      <a:srgbClr val="FF9900"/>
                    </a:solidFill>
                  </a:rPr>
                  <a:t>Viết </a:t>
                </a:r>
                <a:r>
                  <a:rPr lang="en-US" sz="2800" dirty="0" err="1" smtClean="0">
                    <a:solidFill>
                      <a:srgbClr val="FF9900"/>
                    </a:solidFill>
                  </a:rPr>
                  <a:t>ptts</a:t>
                </a:r>
                <a:r>
                  <a:rPr lang="en-US" sz="2800" dirty="0" smtClean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và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9900"/>
                    </a:solidFill>
                  </a:rPr>
                  <a:t>pttq</a:t>
                </a:r>
                <a:r>
                  <a:rPr lang="en-US" sz="2800" dirty="0" smtClean="0">
                    <a:solidFill>
                      <a:srgbClr val="FF9900"/>
                    </a:solidFill>
                  </a:rPr>
                  <a:t> (</a:t>
                </a:r>
                <a:r>
                  <a:rPr lang="en-US" sz="2800" dirty="0" err="1" smtClean="0">
                    <a:solidFill>
                      <a:srgbClr val="FF9900"/>
                    </a:solidFill>
                  </a:rPr>
                  <a:t>còn</a:t>
                </a:r>
                <a:r>
                  <a:rPr lang="en-US" sz="2800" dirty="0" smtClean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9900"/>
                    </a:solidFill>
                  </a:rPr>
                  <a:t>lại</a:t>
                </a:r>
                <a:r>
                  <a:rPr lang="en-US" sz="2800" dirty="0" smtClean="0">
                    <a:solidFill>
                      <a:srgbClr val="FF9900"/>
                    </a:solidFill>
                  </a:rPr>
                  <a:t>) </a:t>
                </a:r>
                <a:r>
                  <a:rPr lang="en-US" sz="2800" dirty="0" err="1" smtClean="0">
                    <a:solidFill>
                      <a:srgbClr val="FF9900"/>
                    </a:solidFill>
                  </a:rPr>
                  <a:t>của</a:t>
                </a:r>
                <a:r>
                  <a:rPr lang="en-US" sz="2800" dirty="0" smtClean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thẳng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FF9900"/>
                        </a:solidFill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trong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các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trường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hợp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sau</a:t>
                </a:r>
                <a:r>
                  <a:rPr lang="en-US" sz="2800" dirty="0">
                    <a:solidFill>
                      <a:srgbClr val="FF9900"/>
                    </a:solidFill>
                  </a:rPr>
                  <a:t>:</a:t>
                </a:r>
                <a:endParaRPr lang="en-US" sz="2800" dirty="0">
                  <a:solidFill>
                    <a:srgbClr val="CC00CC"/>
                  </a:solidFill>
                </a:endParaRPr>
              </a:p>
              <a:p>
                <a:pPr marL="914400" indent="-452438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CC00CC"/>
                    </a:solidFill>
                  </a:rPr>
                  <a:t>a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)	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đi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>
                    <a:solidFill>
                      <a:srgbClr val="CC00CC"/>
                    </a:solidFill>
                  </a:rPr>
                  <a:t>qua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điểm</a:t>
                </a:r>
                <a:r>
                  <a:rPr lang="en-US" sz="2800" dirty="0">
                    <a:solidFill>
                      <a:srgbClr val="CC00CC"/>
                    </a:solidFill>
                  </a:rPr>
                  <a:t> A(1; 1)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và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có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vtpt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CC00CC"/>
                            </a:solidFill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CC00CC"/>
                            </a:solidFill>
                          </a:rPr>
                          <m:t>𝑛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CC00CC"/>
                    </a:solidFill>
                  </a:rPr>
                  <a:t> = </a:t>
                </a:r>
                <a:r>
                  <a:rPr lang="en-US" sz="2800" dirty="0">
                    <a:solidFill>
                      <a:srgbClr val="CC00CC"/>
                    </a:solidFill>
                  </a:rPr>
                  <a:t>(3; 5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).</a:t>
                </a:r>
                <a:endParaRPr lang="en-US" sz="2800" dirty="0">
                  <a:solidFill>
                    <a:srgbClr val="CC00CC"/>
                  </a:solidFill>
                </a:endParaRPr>
              </a:p>
              <a:p>
                <a:pPr marL="914400" indent="-452438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CC00CC"/>
                    </a:solidFill>
                  </a:rPr>
                  <a:t>b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)	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đi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>
                    <a:solidFill>
                      <a:srgbClr val="CC00CC"/>
                    </a:solidFill>
                  </a:rPr>
                  <a:t>qua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gốc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toạ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độ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vi-VN" sz="2800" dirty="0" smtClean="0">
                    <a:solidFill>
                      <a:srgbClr val="CC00CC"/>
                    </a:solidFill>
                  </a:rPr>
                  <a:t>O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và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có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vtcp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CC00CC"/>
                            </a:solidFill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CC00CC"/>
                            </a:solidFill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CC00CC"/>
                    </a:solidFill>
                  </a:rPr>
                  <a:t> = (2;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C00CC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CC00CC"/>
                    </a:solidFill>
                  </a:rPr>
                  <a:t>7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).</a:t>
                </a:r>
                <a:endParaRPr lang="en-US" sz="2800" dirty="0">
                  <a:solidFill>
                    <a:srgbClr val="CC00CC"/>
                  </a:solidFill>
                </a:endParaRPr>
              </a:p>
              <a:p>
                <a:pPr marL="976312" indent="-514350">
                  <a:lnSpc>
                    <a:spcPct val="120000"/>
                  </a:lnSpc>
                  <a:buAutoNum type="alphaLcParenR" startAt="3"/>
                </a:pPr>
                <a:r>
                  <a:rPr lang="en-US" sz="2800" dirty="0" err="1" smtClean="0">
                    <a:solidFill>
                      <a:srgbClr val="CC00CC"/>
                    </a:solidFill>
                  </a:rPr>
                  <a:t>Ptts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C00CC"/>
                        </a:solidFill>
                        <a:latin typeface="Cambria Math"/>
                      </a:rPr>
                      <m:t> </m:t>
                    </m:r>
                    <m:r>
                      <a:rPr lang="vi-VN" sz="2800" i="1" smtClean="0">
                        <a:solidFill>
                          <a:srgbClr val="CC00CC"/>
                        </a:solidFill>
                        <a:latin typeface="Cambria Math"/>
                      </a:rPr>
                      <m:t>∆</m:t>
                    </m:r>
                    <m:r>
                      <a:rPr lang="en-US" sz="2800" i="1">
                        <a:solidFill>
                          <a:srgbClr val="CC00CC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         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=2−2</m:t>
                            </m:r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 smtClean="0">
                    <a:solidFill>
                      <a:srgbClr val="CC00CC"/>
                    </a:solidFill>
                  </a:rPr>
                  <a:t>.</a:t>
                </a:r>
              </a:p>
              <a:p>
                <a:pPr marL="976312" indent="-514350">
                  <a:lnSpc>
                    <a:spcPct val="120000"/>
                  </a:lnSpc>
                  <a:buAutoNum type="alphaLcParenR" startAt="3"/>
                </a:pPr>
                <a:r>
                  <a:rPr lang="en-US" sz="2800" dirty="0" err="1" smtClean="0">
                    <a:solidFill>
                      <a:srgbClr val="CC00CC"/>
                    </a:solidFill>
                  </a:rPr>
                  <a:t>Pttq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CC00CC"/>
                        </a:solidFill>
                        <a:latin typeface="Cambria Math"/>
                      </a:rPr>
                      <m:t>∆ </m:t>
                    </m:r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/>
                      </a:rPr>
                      <m:t>:3</m:t>
                    </m:r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/>
                      </a:rPr>
                      <m:t>+9=0</m:t>
                    </m:r>
                  </m:oMath>
                </a14:m>
                <a:r>
                  <a:rPr lang="en-US" sz="2800" dirty="0">
                    <a:solidFill>
                      <a:srgbClr val="CC00CC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08"/>
                <a:ext cx="11887200" cy="3673442"/>
              </a:xfrm>
              <a:prstGeom prst="rect">
                <a:avLst/>
              </a:prstGeom>
              <a:blipFill rotWithShape="1">
                <a:blip r:embed="rId2"/>
                <a:stretch>
                  <a:fillRect l="-1282" t="-498" r="-256" b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0" y="3624310"/>
                <a:ext cx="11887200" cy="3268587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b="1" dirty="0" smtClean="0">
                    <a:solidFill>
                      <a:srgbClr val="FF9900"/>
                    </a:solidFill>
                  </a:rPr>
                  <a:t>HĐVD 2/49SGK: </a:t>
                </a:r>
                <a:r>
                  <a:rPr lang="en-US" sz="2800" dirty="0" smtClean="0">
                    <a:solidFill>
                      <a:srgbClr val="FF9900"/>
                    </a:solidFill>
                  </a:rPr>
                  <a:t>Một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người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đang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lập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trình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một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trò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chơi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trên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máy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9900"/>
                    </a:solidFill>
                  </a:rPr>
                  <a:t>tính</a:t>
                </a:r>
                <a:r>
                  <a:rPr lang="en-US" sz="2800" dirty="0" smtClean="0">
                    <a:solidFill>
                      <a:srgbClr val="FF9900"/>
                    </a:solidFill>
                  </a:rPr>
                  <a:t>.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Trên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màn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hình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máy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tính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đã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xác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định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trước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một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hệ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trục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toạ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độ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9900"/>
                    </a:solidFill>
                  </a:rPr>
                  <a:t>Oxy.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Người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đó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viết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lệnh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để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một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điểm</a:t>
                </a:r>
                <a:r>
                  <a:rPr lang="en-US" sz="2800" dirty="0">
                    <a:solidFill>
                      <a:srgbClr val="FF9900"/>
                    </a:solidFill>
                  </a:rPr>
                  <a:t> M</a:t>
                </a:r>
                <a:r>
                  <a:rPr lang="vi-VN" sz="2800" dirty="0">
                    <a:solidFill>
                      <a:srgbClr val="FF9900"/>
                    </a:solidFill>
                  </a:rPr>
                  <a:t>(x; y</a:t>
                </a:r>
                <a:r>
                  <a:rPr lang="en-US" sz="2800" dirty="0">
                    <a:solidFill>
                      <a:srgbClr val="FF9900"/>
                    </a:solidFill>
                  </a:rPr>
                  <a:t>)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từ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vị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trí</a:t>
                </a:r>
                <a:r>
                  <a:rPr lang="en-US" sz="2800" dirty="0">
                    <a:solidFill>
                      <a:srgbClr val="FF9900"/>
                    </a:solidFill>
                  </a:rPr>
                  <a:t> A(1; 2)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chuyển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động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thẳng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đều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với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vectơ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vận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9900"/>
                    </a:solidFill>
                  </a:rPr>
                  <a:t>tốc</a:t>
                </a:r>
                <a:r>
                  <a:rPr lang="en-US" sz="2800" dirty="0">
                    <a:solidFill>
                      <a:srgbClr val="FF99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FF9900"/>
                            </a:solidFill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9900"/>
                            </a:solidFill>
                          </a:rPr>
                          <m:t>𝑣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9900"/>
                        </a:solidFill>
                        <a:latin typeface="Cambria Math"/>
                      </a:rPr>
                      <m:t>=(3;−4)</m:t>
                    </m:r>
                  </m:oMath>
                </a14:m>
                <a:r>
                  <a:rPr lang="en-US" sz="2800" dirty="0">
                    <a:solidFill>
                      <a:srgbClr val="FF9900"/>
                    </a:solidFill>
                  </a:rPr>
                  <a:t>.</a:t>
                </a:r>
              </a:p>
              <a:p>
                <a:pPr indent="461963">
                  <a:lnSpc>
                    <a:spcPct val="120000"/>
                  </a:lnSpc>
                  <a:tabLst>
                    <a:tab pos="914400" algn="l"/>
                  </a:tabLst>
                </a:pPr>
                <a:r>
                  <a:rPr lang="en-US" sz="2800" dirty="0">
                    <a:solidFill>
                      <a:srgbClr val="CC00CC"/>
                    </a:solidFill>
                  </a:rPr>
                  <a:t>a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)	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Viết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pttq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của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thẳng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CC00CC"/>
                        </a:solidFill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biểu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diễn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đi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của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điểm</a:t>
                </a:r>
                <a:r>
                  <a:rPr lang="en-US" sz="2800" dirty="0">
                    <a:solidFill>
                      <a:srgbClr val="CC00CC"/>
                    </a:solidFill>
                  </a:rPr>
                  <a:t> M</a:t>
                </a:r>
                <a:r>
                  <a:rPr lang="vi-VN" sz="2800" dirty="0">
                    <a:solidFill>
                      <a:srgbClr val="CC00CC"/>
                    </a:solidFill>
                  </a:rPr>
                  <a:t>.</a:t>
                </a:r>
                <a:endParaRPr lang="en-US" sz="2800" dirty="0">
                  <a:solidFill>
                    <a:srgbClr val="CC00CC"/>
                  </a:solidFill>
                </a:endParaRPr>
              </a:p>
              <a:p>
                <a:pPr indent="461963">
                  <a:lnSpc>
                    <a:spcPct val="120000"/>
                  </a:lnSpc>
                  <a:tabLst>
                    <a:tab pos="914400" algn="l"/>
                  </a:tabLst>
                </a:pPr>
                <a:r>
                  <a:rPr lang="en-US" sz="2800" dirty="0">
                    <a:solidFill>
                      <a:srgbClr val="CC00CC"/>
                    </a:solidFill>
                  </a:rPr>
                  <a:t>b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)	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Tìm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toạ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độ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của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điểm</a:t>
                </a:r>
                <a:r>
                  <a:rPr lang="en-US" sz="2800" dirty="0">
                    <a:solidFill>
                      <a:srgbClr val="CC00CC"/>
                    </a:solidFill>
                  </a:rPr>
                  <a:t> M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khi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CC00CC"/>
                        </a:solidFill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cắt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trục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hoành</a:t>
                </a:r>
                <a:r>
                  <a:rPr lang="en-US" sz="2800" dirty="0">
                    <a:solidFill>
                      <a:srgbClr val="CC00CC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24310"/>
                <a:ext cx="11887200" cy="3268587"/>
              </a:xfrm>
              <a:prstGeom prst="rect">
                <a:avLst/>
              </a:prstGeom>
              <a:blipFill rotWithShape="1">
                <a:blip r:embed="rId3"/>
                <a:stretch>
                  <a:fillRect l="-1230" t="-372" b="-316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6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65705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II. </a:t>
            </a:r>
            <a:r>
              <a:rPr lang="en-US" sz="3400" b="1" dirty="0" err="1">
                <a:solidFill>
                  <a:srgbClr val="FF0000"/>
                </a:solidFill>
              </a:rPr>
              <a:t>Vị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trí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tương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đối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</a:rPr>
              <a:t>(VTTĐ) </a:t>
            </a:r>
            <a:r>
              <a:rPr lang="en-US" sz="3400" b="1" dirty="0" err="1" smtClean="0">
                <a:solidFill>
                  <a:srgbClr val="FF0000"/>
                </a:solidFill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hai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đường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thẳng</a:t>
            </a:r>
            <a:endParaRPr lang="vi-VN" sz="3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" y="2933973"/>
                <a:ext cx="11887198" cy="3926781"/>
              </a:xfrm>
              <a:prstGeom prst="rect">
                <a:avLst/>
              </a:prstGeom>
              <a:solidFill>
                <a:srgbClr val="FFF7E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5000"/>
                  </a:lnSpc>
                </a:pPr>
                <a:r>
                  <a:rPr lang="en-US" sz="2650" i="1" dirty="0" smtClean="0"/>
                  <a:t>Trong</a:t>
                </a:r>
                <a:r>
                  <a:rPr lang="en-US" sz="2650" i="1" dirty="0"/>
                  <a:t> </a:t>
                </a:r>
                <a:r>
                  <a:rPr lang="en-US" sz="2650" i="1" dirty="0" err="1"/>
                  <a:t>mặt</a:t>
                </a:r>
                <a:r>
                  <a:rPr lang="en-US" sz="2650" i="1" dirty="0"/>
                  <a:t> </a:t>
                </a:r>
                <a:r>
                  <a:rPr lang="en-US" sz="2650" i="1" dirty="0" err="1" smtClean="0"/>
                  <a:t>phẳng</a:t>
                </a:r>
                <a:r>
                  <a:rPr lang="en-US" sz="2650" i="1" dirty="0" smtClean="0"/>
                  <a:t> </a:t>
                </a:r>
                <a:r>
                  <a:rPr lang="en-US" sz="2650" i="1" dirty="0"/>
                  <a:t>Oxy, </a:t>
                </a:r>
                <a:r>
                  <a:rPr lang="en-US" sz="2650" i="1" dirty="0" err="1"/>
                  <a:t>cho</a:t>
                </a:r>
                <a:r>
                  <a:rPr lang="en-US" sz="2650" i="1" dirty="0"/>
                  <a:t> </a:t>
                </a:r>
                <a:r>
                  <a:rPr lang="en-US" sz="2650" i="1" dirty="0" err="1" smtClean="0"/>
                  <a:t>pttq</a:t>
                </a:r>
                <a:r>
                  <a:rPr lang="en-US" sz="2650" i="1" dirty="0" smtClean="0"/>
                  <a:t> </a:t>
                </a:r>
                <a:r>
                  <a:rPr lang="en-US" sz="2650" i="1" dirty="0" err="1" smtClean="0"/>
                  <a:t>của</a:t>
                </a:r>
                <a:r>
                  <a:rPr lang="en-US" sz="2650" i="1" dirty="0" smtClean="0"/>
                  <a:t> </a:t>
                </a:r>
                <a:r>
                  <a:rPr lang="en-US" sz="2650" i="1" dirty="0" err="1" smtClean="0"/>
                  <a:t>hai</a:t>
                </a:r>
                <a:r>
                  <a:rPr lang="en-US" sz="2650" i="1" dirty="0" smtClean="0"/>
                  <a:t> </a:t>
                </a:r>
                <a:r>
                  <a:rPr lang="en-US" sz="2650" i="1" dirty="0" err="1"/>
                  <a:t>đường</a:t>
                </a:r>
                <a:r>
                  <a:rPr lang="en-US" sz="2650" i="1" dirty="0"/>
                  <a:t> </a:t>
                </a:r>
                <a:r>
                  <a:rPr lang="en-US" sz="2650" i="1" dirty="0" err="1" smtClean="0"/>
                  <a:t>thẳng</a:t>
                </a:r>
                <a:r>
                  <a:rPr lang="en-US" sz="2650" i="1" dirty="0" smtClean="0"/>
                  <a:t> </a:t>
                </a:r>
                <a14:m>
                  <m:oMath xmlns:m="http://schemas.openxmlformats.org/officeDocument/2006/math">
                    <m:r>
                      <a:rPr lang="vi-VN" sz="2650" i="1"/>
                      <m:t>∆</m:t>
                    </m:r>
                  </m:oMath>
                </a14:m>
                <a:r>
                  <a:rPr lang="en-US" sz="2650" i="1" baseline="-25000" dirty="0" smtClean="0"/>
                  <a:t>1 </a:t>
                </a:r>
                <a:r>
                  <a:rPr lang="vi-VN" sz="2650" dirty="0" smtClean="0"/>
                  <a:t>:</a:t>
                </a:r>
                <a:r>
                  <a:rPr lang="en-US" sz="2650" dirty="0" smtClean="0"/>
                  <a:t> </a:t>
                </a:r>
                <a:r>
                  <a:rPr lang="en-US" sz="2650" i="1" dirty="0" smtClean="0"/>
                  <a:t>a</a:t>
                </a:r>
                <a:r>
                  <a:rPr lang="en-US" sz="2650" i="1" baseline="-25000" dirty="0" smtClean="0"/>
                  <a:t>1 </a:t>
                </a:r>
                <a:r>
                  <a:rPr lang="en-US" sz="2650" i="1" dirty="0" smtClean="0"/>
                  <a:t>x </a:t>
                </a:r>
                <a:r>
                  <a:rPr lang="en-US" sz="2650" i="1" dirty="0"/>
                  <a:t>+ </a:t>
                </a:r>
                <a:r>
                  <a:rPr lang="en-US" sz="2650" i="1" dirty="0" smtClean="0"/>
                  <a:t>b</a:t>
                </a:r>
                <a:r>
                  <a:rPr lang="en-US" sz="2650" i="1" baseline="-25000" dirty="0" smtClean="0"/>
                  <a:t>1 </a:t>
                </a:r>
                <a:r>
                  <a:rPr lang="en-US" sz="2650" i="1" dirty="0" smtClean="0"/>
                  <a:t>y </a:t>
                </a:r>
                <a:r>
                  <a:rPr lang="en-US" sz="2650" i="1" dirty="0"/>
                  <a:t>+ c</a:t>
                </a:r>
                <a:r>
                  <a:rPr lang="en-US" sz="2650" i="1" baseline="-25000" dirty="0"/>
                  <a:t>1</a:t>
                </a:r>
                <a:r>
                  <a:rPr lang="en-US" sz="2650" i="1" dirty="0"/>
                  <a:t> = </a:t>
                </a:r>
                <a:r>
                  <a:rPr lang="en-US" sz="2650" i="1" dirty="0" smtClean="0"/>
                  <a:t>0</a:t>
                </a:r>
              </a:p>
              <a:p>
                <a:pPr>
                  <a:lnSpc>
                    <a:spcPct val="145000"/>
                  </a:lnSpc>
                  <a:tabLst>
                    <a:tab pos="6516688" algn="l"/>
                  </a:tabLst>
                </a:pPr>
                <a:r>
                  <a:rPr lang="en-US" sz="2650" i="1" dirty="0"/>
                  <a:t>	</a:t>
                </a:r>
                <a:r>
                  <a:rPr lang="en-US" sz="2650" i="1" dirty="0" smtClean="0"/>
                  <a:t>  </a:t>
                </a:r>
                <a:r>
                  <a:rPr lang="en-US" sz="2650" i="1" dirty="0" err="1" smtClean="0"/>
                  <a:t>và</a:t>
                </a:r>
                <a:r>
                  <a:rPr lang="en-US" sz="2650" i="1" dirty="0" smtClean="0"/>
                  <a:t>   </a:t>
                </a:r>
                <a14:m>
                  <m:oMath xmlns:m="http://schemas.openxmlformats.org/officeDocument/2006/math">
                    <m:r>
                      <a:rPr lang="vi-VN" sz="2650" i="1"/>
                      <m:t>∆</m:t>
                    </m:r>
                  </m:oMath>
                </a14:m>
                <a:r>
                  <a:rPr lang="en-US" sz="2650" i="1" baseline="-25000" dirty="0" smtClean="0"/>
                  <a:t>2 </a:t>
                </a:r>
                <a:r>
                  <a:rPr lang="vi-VN" sz="2650" dirty="0" smtClean="0"/>
                  <a:t>:</a:t>
                </a:r>
                <a:r>
                  <a:rPr lang="vi-VN" sz="2650" i="1" dirty="0" smtClean="0"/>
                  <a:t> </a:t>
                </a:r>
                <a:r>
                  <a:rPr lang="en-US" sz="2650" i="1" dirty="0" smtClean="0"/>
                  <a:t>a</a:t>
                </a:r>
                <a:r>
                  <a:rPr lang="en-US" sz="2650" i="1" baseline="-25000" dirty="0" smtClean="0"/>
                  <a:t>2 </a:t>
                </a:r>
                <a:r>
                  <a:rPr lang="en-US" sz="2650" i="1" dirty="0" smtClean="0"/>
                  <a:t>x </a:t>
                </a:r>
                <a:r>
                  <a:rPr lang="en-US" sz="2650" i="1" dirty="0"/>
                  <a:t>+ </a:t>
                </a:r>
                <a:r>
                  <a:rPr lang="en-US" sz="2650" i="1" dirty="0" smtClean="0"/>
                  <a:t>b</a:t>
                </a:r>
                <a:r>
                  <a:rPr lang="en-US" sz="2650" i="1" baseline="-25000" dirty="0" smtClean="0"/>
                  <a:t>2 </a:t>
                </a:r>
                <a:r>
                  <a:rPr lang="en-US" sz="2650" i="1" dirty="0" smtClean="0"/>
                  <a:t>y </a:t>
                </a:r>
                <a:r>
                  <a:rPr lang="en-US" sz="2650" i="1" dirty="0"/>
                  <a:t>+ c</a:t>
                </a:r>
                <a:r>
                  <a:rPr lang="en-US" sz="2650" i="1" baseline="-25000" dirty="0"/>
                  <a:t>2</a:t>
                </a:r>
                <a:r>
                  <a:rPr lang="en-US" sz="2650" i="1" dirty="0"/>
                  <a:t> = </a:t>
                </a:r>
                <a:r>
                  <a:rPr lang="en-US" sz="2650" i="1" dirty="0" smtClean="0"/>
                  <a:t>0</a:t>
                </a:r>
                <a:endParaRPr lang="en-US" sz="2650" i="1" dirty="0"/>
              </a:p>
              <a:p>
                <a:pPr marL="457200" lvl="0" indent="-457200">
                  <a:lnSpc>
                    <a:spcPct val="145000"/>
                  </a:lnSpc>
                  <a:buFont typeface="Arial" panose="020B0604020202020204" pitchFamily="34" charset="0"/>
                  <a:buChar char="•"/>
                  <a:tabLst>
                    <a:tab pos="5948363" algn="l"/>
                  </a:tabLst>
                </a:pPr>
                <a:r>
                  <a:rPr lang="en-US" sz="2650" i="1" dirty="0" err="1" smtClean="0"/>
                  <a:t>Nếu</a:t>
                </a:r>
                <a:r>
                  <a:rPr lang="en-US" sz="2650" i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50" i="1"/>
                        </m:ctrlPr>
                      </m:fPr>
                      <m:num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𝑎</m:t>
                            </m:r>
                          </m:e>
                          <m:sub>
                            <m:r>
                              <a:rPr lang="en-US" sz="2650" i="1"/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𝑎</m:t>
                            </m:r>
                          </m:e>
                          <m:sub>
                            <m:r>
                              <a:rPr lang="en-US" sz="2650" i="1"/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650" b="0" i="1" smtClean="0"/>
                      <m:t>=</m:t>
                    </m:r>
                  </m:oMath>
                </a14:m>
                <a:r>
                  <a:rPr lang="vi-VN" sz="265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50" i="1"/>
                        </m:ctrlPr>
                      </m:fPr>
                      <m:num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𝑏</m:t>
                            </m:r>
                          </m:e>
                          <m:sub>
                            <m:r>
                              <a:rPr lang="en-US" sz="2650" i="1"/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𝑏</m:t>
                            </m:r>
                          </m:e>
                          <m:sub>
                            <m:r>
                              <a:rPr lang="en-US" sz="2650" i="1"/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650" b="0" i="1" smtClean="0"/>
                      <m:t>=</m:t>
                    </m:r>
                  </m:oMath>
                </a14:m>
                <a:r>
                  <a:rPr lang="vi-VN" sz="265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50" i="1"/>
                        </m:ctrlPr>
                      </m:fPr>
                      <m:num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b="0" i="1" smtClean="0"/>
                              <m:t>𝑐</m:t>
                            </m:r>
                          </m:e>
                          <m:sub>
                            <m:r>
                              <a:rPr lang="en-US" sz="2650" i="1"/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b="0" i="1" smtClean="0"/>
                              <m:t>𝑐</m:t>
                            </m:r>
                          </m:e>
                          <m:sub>
                            <m:r>
                              <a:rPr lang="en-US" sz="2650" i="1"/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50" i="1" dirty="0" smtClean="0"/>
                  <a:t>  thì  </a:t>
                </a:r>
                <a14:m>
                  <m:oMath xmlns:m="http://schemas.openxmlformats.org/officeDocument/2006/math">
                    <m:r>
                      <a:rPr lang="vi-VN" sz="2650" i="1"/>
                      <m:t>∆</m:t>
                    </m:r>
                  </m:oMath>
                </a14:m>
                <a:r>
                  <a:rPr lang="en-US" sz="2650" i="1" baseline="-25000" dirty="0"/>
                  <a:t>1</a:t>
                </a:r>
                <a14:m>
                  <m:oMath xmlns:m="http://schemas.openxmlformats.org/officeDocument/2006/math">
                    <m:r>
                      <a:rPr lang="en-US" sz="2650" b="0" i="1" smtClean="0">
                        <a:ea typeface="Cambria Math"/>
                      </a:rPr>
                      <m:t> </m:t>
                    </m:r>
                    <m:r>
                      <a:rPr lang="en-US" sz="2650" i="1" smtClean="0">
                        <a:ea typeface="Cambria Math"/>
                      </a:rPr>
                      <m:t>≡</m:t>
                    </m:r>
                    <m:r>
                      <a:rPr lang="vi-VN" sz="2650" i="1"/>
                      <m:t>∆</m:t>
                    </m:r>
                    <m:r>
                      <m:rPr>
                        <m:nor/>
                      </m:rPr>
                      <a:rPr lang="en-US" sz="2650" b="0" i="1" baseline="-25000" dirty="0" smtClean="0"/>
                      <m:t>2</m:t>
                    </m:r>
                  </m:oMath>
                </a14:m>
                <a:r>
                  <a:rPr lang="en-US" sz="2650" i="1" dirty="0" smtClean="0"/>
                  <a:t> .	</a:t>
                </a:r>
                <a:r>
                  <a:rPr lang="en-US" sz="2200" i="1" dirty="0" smtClean="0"/>
                  <a:t>•</a:t>
                </a:r>
                <a:r>
                  <a:rPr lang="en-US" sz="2650" i="1" dirty="0" smtClean="0"/>
                  <a:t>	</a:t>
                </a:r>
                <a:r>
                  <a:rPr lang="en-US" sz="2650" i="1" dirty="0" err="1" smtClean="0"/>
                  <a:t>Nếu</a:t>
                </a:r>
                <a:r>
                  <a:rPr lang="en-US" sz="2650" i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50" i="1"/>
                        </m:ctrlPr>
                      </m:fPr>
                      <m:num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𝑎</m:t>
                            </m:r>
                          </m:e>
                          <m:sub>
                            <m:r>
                              <a:rPr lang="en-US" sz="2650" i="1"/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𝑎</m:t>
                            </m:r>
                          </m:e>
                          <m:sub>
                            <m:r>
                              <a:rPr lang="en-US" sz="2650" i="1"/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650" b="0" i="1" smtClean="0"/>
                      <m:t>=</m:t>
                    </m:r>
                  </m:oMath>
                </a14:m>
                <a:r>
                  <a:rPr lang="vi-VN" sz="265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50" i="1"/>
                        </m:ctrlPr>
                      </m:fPr>
                      <m:num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𝑏</m:t>
                            </m:r>
                          </m:e>
                          <m:sub>
                            <m:r>
                              <a:rPr lang="en-US" sz="2650" i="1"/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𝑏</m:t>
                            </m:r>
                          </m:e>
                          <m:sub>
                            <m:r>
                              <a:rPr lang="en-US" sz="2650" i="1"/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650" i="1" smtClean="0">
                        <a:ea typeface="Cambria Math"/>
                      </a:rPr>
                      <m:t>≠</m:t>
                    </m:r>
                  </m:oMath>
                </a14:m>
                <a:r>
                  <a:rPr lang="vi-VN" sz="265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50" i="1"/>
                        </m:ctrlPr>
                      </m:fPr>
                      <m:num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𝑐</m:t>
                            </m:r>
                          </m:e>
                          <m:sub>
                            <m:r>
                              <a:rPr lang="en-US" sz="2650" i="1"/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𝑐</m:t>
                            </m:r>
                          </m:e>
                          <m:sub>
                            <m:r>
                              <a:rPr lang="en-US" sz="2650" i="1"/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50" i="1" dirty="0"/>
                  <a:t> </a:t>
                </a:r>
                <a:r>
                  <a:rPr lang="en-US" sz="2650" i="1" dirty="0" smtClean="0"/>
                  <a:t> thì  </a:t>
                </a:r>
                <a14:m>
                  <m:oMath xmlns:m="http://schemas.openxmlformats.org/officeDocument/2006/math">
                    <m:r>
                      <a:rPr lang="vi-VN" sz="2650" i="1"/>
                      <m:t>∆</m:t>
                    </m:r>
                  </m:oMath>
                </a14:m>
                <a:r>
                  <a:rPr lang="en-US" sz="2650" i="1" baseline="-25000" dirty="0"/>
                  <a:t>1</a:t>
                </a:r>
                <a:r>
                  <a:rPr lang="en-US" sz="265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650" b="0" i="1" smtClean="0">
                        <a:ea typeface="Cambria Math"/>
                      </a:rPr>
                      <m:t>// </m:t>
                    </m:r>
                    <m:r>
                      <a:rPr lang="vi-VN" sz="2650" i="1"/>
                      <m:t>∆</m:t>
                    </m:r>
                    <m:r>
                      <m:rPr>
                        <m:nor/>
                      </m:rPr>
                      <a:rPr lang="en-US" sz="2650" i="1" baseline="-25000" dirty="0"/>
                      <m:t>2</m:t>
                    </m:r>
                  </m:oMath>
                </a14:m>
                <a:r>
                  <a:rPr lang="en-US" sz="2650" i="1" dirty="0" smtClean="0"/>
                  <a:t> </a:t>
                </a:r>
                <a:r>
                  <a:rPr lang="en-US" sz="2650" i="1" dirty="0"/>
                  <a:t>.</a:t>
                </a:r>
              </a:p>
              <a:p>
                <a:pPr marL="457200" indent="-457200">
                  <a:lnSpc>
                    <a:spcPct val="145000"/>
                  </a:lnSpc>
                  <a:buFont typeface="Arial" panose="020B0604020202020204" pitchFamily="34" charset="0"/>
                  <a:buChar char="•"/>
                </a:pPr>
                <a:r>
                  <a:rPr lang="en-US" sz="2650" i="1" dirty="0" err="1" smtClean="0"/>
                  <a:t>Nếu</a:t>
                </a:r>
                <a:r>
                  <a:rPr lang="en-US" sz="2650" i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50" i="1"/>
                        </m:ctrlPr>
                      </m:fPr>
                      <m:num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𝑎</m:t>
                            </m:r>
                          </m:e>
                          <m:sub>
                            <m:r>
                              <a:rPr lang="en-US" sz="2650" i="1"/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𝑎</m:t>
                            </m:r>
                          </m:e>
                          <m:sub>
                            <m:r>
                              <a:rPr lang="en-US" sz="2650" i="1"/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650" i="1">
                        <a:ea typeface="Cambria Math"/>
                      </a:rPr>
                      <m:t>≠</m:t>
                    </m:r>
                  </m:oMath>
                </a14:m>
                <a:r>
                  <a:rPr lang="vi-VN" sz="265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50" i="1"/>
                        </m:ctrlPr>
                      </m:fPr>
                      <m:num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𝑏</m:t>
                            </m:r>
                          </m:e>
                          <m:sub>
                            <m:r>
                              <a:rPr lang="en-US" sz="2650" i="1"/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50" i="1"/>
                            </m:ctrlPr>
                          </m:sSubPr>
                          <m:e>
                            <m:r>
                              <a:rPr lang="en-US" sz="2650" i="1"/>
                              <m:t>𝑏</m:t>
                            </m:r>
                          </m:e>
                          <m:sub>
                            <m:r>
                              <a:rPr lang="en-US" sz="2650" i="1"/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50" i="1" dirty="0"/>
                  <a:t> </a:t>
                </a:r>
                <a:r>
                  <a:rPr lang="en-US" sz="2650" i="1" dirty="0" smtClean="0"/>
                  <a:t> thì </a:t>
                </a:r>
                <a14:m>
                  <m:oMath xmlns:m="http://schemas.openxmlformats.org/officeDocument/2006/math">
                    <m:r>
                      <a:rPr lang="vi-VN" sz="2650" i="1"/>
                      <m:t>∆</m:t>
                    </m:r>
                  </m:oMath>
                </a14:m>
                <a:r>
                  <a:rPr lang="en-US" sz="2650" i="1" baseline="-25000" dirty="0"/>
                  <a:t>1</a:t>
                </a:r>
                <a:r>
                  <a:rPr lang="en-US" sz="2650" i="1" dirty="0"/>
                  <a:t> </a:t>
                </a:r>
                <a:r>
                  <a:rPr lang="en-US" sz="2650" i="1" dirty="0" err="1" smtClean="0"/>
                  <a:t>cắt</a:t>
                </a:r>
                <a:r>
                  <a:rPr lang="en-US" sz="265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650" b="0" i="1" smtClean="0">
                        <a:ea typeface="Cambria Math"/>
                      </a:rPr>
                      <m:t> </m:t>
                    </m:r>
                    <m:r>
                      <a:rPr lang="vi-VN" sz="2650" i="1"/>
                      <m:t>∆</m:t>
                    </m:r>
                    <m:r>
                      <m:rPr>
                        <m:nor/>
                      </m:rPr>
                      <a:rPr lang="en-US" sz="2650" i="1" baseline="-25000" dirty="0"/>
                      <m:t>2</m:t>
                    </m:r>
                  </m:oMath>
                </a14:m>
                <a:r>
                  <a:rPr lang="en-US" sz="2650" i="1" dirty="0" smtClean="0"/>
                  <a:t> </a:t>
                </a:r>
                <a:r>
                  <a:rPr lang="en-US" sz="2650" i="1" dirty="0" err="1" smtClean="0"/>
                  <a:t>tại</a:t>
                </a:r>
                <a:r>
                  <a:rPr lang="en-US" sz="2650" i="1" dirty="0" smtClean="0"/>
                  <a:t> </a:t>
                </a:r>
                <a:r>
                  <a:rPr lang="en-US" sz="2650" i="1" dirty="0" err="1" smtClean="0"/>
                  <a:t>điểm</a:t>
                </a:r>
                <a:r>
                  <a:rPr lang="en-US" sz="2650" i="1" dirty="0" smtClean="0"/>
                  <a:t> </a:t>
                </a:r>
                <a:r>
                  <a:rPr lang="en-US" sz="2650" i="1" dirty="0" err="1" smtClean="0"/>
                  <a:t>có</a:t>
                </a:r>
                <a:r>
                  <a:rPr lang="en-US" sz="2650" i="1" dirty="0" smtClean="0"/>
                  <a:t> </a:t>
                </a:r>
                <a:r>
                  <a:rPr lang="en-US" sz="2650" i="1" dirty="0" err="1" smtClean="0"/>
                  <a:t>tọa</a:t>
                </a:r>
                <a:r>
                  <a:rPr lang="en-US" sz="2650" i="1" dirty="0" smtClean="0"/>
                  <a:t> </a:t>
                </a:r>
                <a:r>
                  <a:rPr lang="en-US" sz="2650" i="1" dirty="0" err="1" smtClean="0"/>
                  <a:t>độ</a:t>
                </a:r>
                <a:r>
                  <a:rPr lang="en-US" sz="2650" i="1" dirty="0" smtClean="0"/>
                  <a:t> </a:t>
                </a:r>
                <a:r>
                  <a:rPr lang="en-US" sz="2650" i="1" dirty="0" err="1" smtClean="0"/>
                  <a:t>là</a:t>
                </a:r>
                <a:r>
                  <a:rPr lang="en-US" sz="2650" i="1" dirty="0" smtClean="0"/>
                  <a:t> </a:t>
                </a:r>
                <a:r>
                  <a:rPr lang="en-US" sz="2650" i="1" dirty="0" err="1"/>
                  <a:t>nghiệm</a:t>
                </a:r>
                <a:r>
                  <a:rPr lang="en-US" sz="2650" i="1" dirty="0"/>
                  <a:t> </a:t>
                </a:r>
                <a:r>
                  <a:rPr lang="en-US" sz="2650" i="1" dirty="0" err="1"/>
                  <a:t>của</a:t>
                </a:r>
                <a:r>
                  <a:rPr lang="en-US" sz="2650" i="1" dirty="0"/>
                  <a:t> </a:t>
                </a:r>
                <a:r>
                  <a:rPr lang="en-US" sz="2650" i="1" dirty="0" err="1" smtClean="0"/>
                  <a:t>hệ</a:t>
                </a:r>
                <a:r>
                  <a:rPr lang="en-US" sz="2650" i="1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50" i="1"/>
                        </m:ctrlPr>
                      </m:dPr>
                      <m:e>
                        <m:eqArr>
                          <m:eqArrPr>
                            <m:ctrlPr>
                              <a:rPr lang="en-US" sz="2650" i="1"/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650" i="1"/>
                                </m:ctrlPr>
                              </m:sSubPr>
                              <m:e>
                                <m:r>
                                  <a:rPr lang="en-US" sz="2650" i="1"/>
                                  <m:t>𝑎</m:t>
                                </m:r>
                              </m:e>
                              <m:sub>
                                <m:r>
                                  <a:rPr lang="en-US" sz="2650" i="1"/>
                                  <m:t>1</m:t>
                                </m:r>
                              </m:sub>
                            </m:sSub>
                            <m:r>
                              <a:rPr lang="en-US" sz="2650" i="1"/>
                              <m:t>𝑥</m:t>
                            </m:r>
                            <m:r>
                              <a:rPr lang="en-US" sz="2650" i="1"/>
                              <m:t>+</m:t>
                            </m:r>
                            <m:sSub>
                              <m:sSubPr>
                                <m:ctrlPr>
                                  <a:rPr lang="en-US" sz="2650" i="1"/>
                                </m:ctrlPr>
                              </m:sSubPr>
                              <m:e>
                                <m:r>
                                  <a:rPr lang="en-US" sz="2650" i="1"/>
                                  <m:t>𝑏</m:t>
                                </m:r>
                              </m:e>
                              <m:sub>
                                <m:r>
                                  <a:rPr lang="en-US" sz="2650" i="1"/>
                                  <m:t>1</m:t>
                                </m:r>
                              </m:sub>
                            </m:sSub>
                            <m:r>
                              <a:rPr lang="en-US" sz="2650" i="1"/>
                              <m:t>𝑦</m:t>
                            </m:r>
                            <m:r>
                              <a:rPr lang="en-US" sz="2650" b="0" i="1" smtClean="0">
                                <a:latin typeface="Cambria Math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2650" i="1"/>
                                </m:ctrlPr>
                              </m:sSubPr>
                              <m:e>
                                <m:r>
                                  <a:rPr lang="en-US" sz="2650" i="1"/>
                                  <m:t>𝑐</m:t>
                                </m:r>
                              </m:e>
                              <m:sub>
                                <m:r>
                                  <a:rPr lang="en-US" sz="2650" i="1"/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650" i="1"/>
                                </m:ctrlPr>
                              </m:sSubPr>
                              <m:e>
                                <m:r>
                                  <a:rPr lang="en-US" sz="2650" i="1"/>
                                  <m:t>𝑎</m:t>
                                </m:r>
                              </m:e>
                              <m:sub>
                                <m:r>
                                  <a:rPr lang="en-US" sz="2650" i="1"/>
                                  <m:t>2</m:t>
                                </m:r>
                              </m:sub>
                            </m:sSub>
                            <m:r>
                              <a:rPr lang="en-US" sz="2650" i="1"/>
                              <m:t>𝑥</m:t>
                            </m:r>
                            <m:r>
                              <a:rPr lang="en-US" sz="2650" i="1"/>
                              <m:t>+</m:t>
                            </m:r>
                            <m:sSub>
                              <m:sSubPr>
                                <m:ctrlPr>
                                  <a:rPr lang="en-US" sz="2650" i="1"/>
                                </m:ctrlPr>
                              </m:sSubPr>
                              <m:e>
                                <m:r>
                                  <a:rPr lang="en-US" sz="2650" i="1"/>
                                  <m:t>𝑏</m:t>
                                </m:r>
                              </m:e>
                              <m:sub>
                                <m:r>
                                  <a:rPr lang="en-US" sz="2650" i="1"/>
                                  <m:t>2</m:t>
                                </m:r>
                              </m:sub>
                            </m:sSub>
                            <m:r>
                              <a:rPr lang="en-US" sz="2650" i="1"/>
                              <m:t>𝑦</m:t>
                            </m:r>
                            <m:r>
                              <a:rPr lang="en-US" sz="2650" b="0" i="1" smtClean="0">
                                <a:latin typeface="Cambria Math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2650" i="1"/>
                                </m:ctrlPr>
                              </m:sSubPr>
                              <m:e>
                                <m:r>
                                  <a:rPr lang="en-US" sz="2650" i="1"/>
                                  <m:t>𝑐</m:t>
                                </m:r>
                              </m:e>
                              <m:sub>
                                <m:r>
                                  <a:rPr lang="en-US" sz="2650" i="1"/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650" i="1" dirty="0"/>
              </a:p>
              <a:p>
                <a:pPr>
                  <a:lnSpc>
                    <a:spcPct val="145000"/>
                  </a:lnSpc>
                </a:pPr>
                <a:r>
                  <a:rPr lang="en-US" sz="2650" b="1" i="1" u="sng" dirty="0" err="1">
                    <a:solidFill>
                      <a:srgbClr val="33CC33"/>
                    </a:solidFill>
                  </a:rPr>
                  <a:t>Chú</a:t>
                </a:r>
                <a:r>
                  <a:rPr lang="en-US" sz="2650" b="1" i="1" u="sng" dirty="0">
                    <a:solidFill>
                      <a:srgbClr val="33CC33"/>
                    </a:solidFill>
                  </a:rPr>
                  <a:t> </a:t>
                </a:r>
                <a:r>
                  <a:rPr lang="en-US" sz="2650" b="1" i="1" u="sng" dirty="0" smtClean="0">
                    <a:solidFill>
                      <a:srgbClr val="33CC33"/>
                    </a:solidFill>
                  </a:rPr>
                  <a:t>ý:</a:t>
                </a:r>
                <a:r>
                  <a:rPr lang="en-US" sz="265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650" i="1" dirty="0" err="1" smtClean="0"/>
                  <a:t>Nếu</a:t>
                </a:r>
                <a:r>
                  <a:rPr lang="en-US" sz="265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5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5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50" b="0" i="1" smtClean="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6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5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5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5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5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65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50" b="0" i="1" smtClean="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6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5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65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5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650" i="1" dirty="0" smtClean="0"/>
                  <a:t> </a:t>
                </a:r>
                <a:r>
                  <a:rPr lang="en-US" sz="2650" i="1" dirty="0" err="1" smtClean="0"/>
                  <a:t>thì</a:t>
                </a:r>
                <a:r>
                  <a:rPr lang="en-US" sz="2650" i="1" dirty="0" smtClean="0"/>
                  <a:t>  </a:t>
                </a:r>
                <a14:m>
                  <m:oMath xmlns:m="http://schemas.openxmlformats.org/officeDocument/2006/math">
                    <m:r>
                      <a:rPr lang="vi-VN" sz="2650" i="1"/>
                      <m:t>∆</m:t>
                    </m:r>
                  </m:oMath>
                </a14:m>
                <a:r>
                  <a:rPr lang="en-US" sz="2650" i="1" baseline="-25000" dirty="0"/>
                  <a:t>1</a:t>
                </a:r>
                <a:r>
                  <a:rPr lang="en-US" sz="2650" i="1" dirty="0"/>
                  <a:t> </a:t>
                </a:r>
                <a14:m>
                  <m:oMath xmlns:m="http://schemas.openxmlformats.org/officeDocument/2006/math">
                    <m:r>
                      <a:rPr lang="vi-VN" sz="2650" i="1"/>
                      <m:t>⊥</m:t>
                    </m:r>
                  </m:oMath>
                </a14:m>
                <a:r>
                  <a:rPr lang="vi-VN" sz="2650" i="1" dirty="0"/>
                  <a:t> </a:t>
                </a:r>
                <a14:m>
                  <m:oMath xmlns:m="http://schemas.openxmlformats.org/officeDocument/2006/math">
                    <m:r>
                      <a:rPr lang="vi-VN" sz="2650" i="1"/>
                      <m:t>∆</m:t>
                    </m:r>
                  </m:oMath>
                </a14:m>
                <a:r>
                  <a:rPr lang="en-US" sz="2650" i="1" baseline="-25000" dirty="0" smtClean="0"/>
                  <a:t>2 </a:t>
                </a:r>
                <a:r>
                  <a:rPr lang="en-US" sz="2650" i="1" dirty="0" smtClean="0"/>
                  <a:t>.</a:t>
                </a:r>
                <a:endParaRPr lang="en-US" sz="2650" i="1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2933973"/>
                <a:ext cx="11887198" cy="3926781"/>
              </a:xfrm>
              <a:prstGeom prst="rect">
                <a:avLst/>
              </a:prstGeom>
              <a:blipFill rotWithShape="1">
                <a:blip r:embed="rId2"/>
                <a:stretch>
                  <a:fillRect l="-923" b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36"/>
            <a:ext cx="11887200" cy="241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2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9681" y="1416992"/>
            <a:ext cx="621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0" y="0"/>
                <a:ext cx="11887200" cy="2899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Ví</a:t>
                </a:r>
                <a:r>
                  <a:rPr lang="en-US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dụ</a:t>
                </a:r>
                <a:r>
                  <a:rPr lang="en-US" sz="3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5/52SGK: </a:t>
                </a:r>
                <a:r>
                  <a:rPr lang="en-US" sz="2800" dirty="0" err="1" smtClean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Xét</a:t>
                </a:r>
                <a:r>
                  <a:rPr lang="en-US" sz="2800" dirty="0" smtClean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VTTĐ </a:t>
                </a:r>
                <a:r>
                  <a:rPr lang="en-US" sz="2800" dirty="0" err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các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cặp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đường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thẳng</a:t>
                </a:r>
                <a:r>
                  <a:rPr lang="en-US" sz="2800" dirty="0" smtClean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C00000"/>
                        </a:solidFill>
                        <a:latin typeface="Cambria Math"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2800" baseline="-2500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1</a:t>
                </a:r>
                <a:r>
                  <a:rPr lang="fr-FR" sz="280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2x + y</a:t>
                </a:r>
                <a:r>
                  <a:rPr lang="vi-VN" sz="280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– </a:t>
                </a:r>
                <a:r>
                  <a:rPr lang="fr-FR" sz="2800" dirty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2 = </a:t>
                </a:r>
                <a:r>
                  <a:rPr lang="fr-FR" sz="2800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0</a:t>
                </a:r>
                <a:r>
                  <a:rPr lang="en-US" sz="2800" dirty="0" smtClean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C00000"/>
                        </a:solidFill>
                        <a:effectLst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baseline="-250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2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trường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hợp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sau</a:t>
                </a:r>
                <a:r>
                  <a:rPr lang="en-US" sz="28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</a:t>
                </a:r>
                <a:endParaRPr lang="vi-VN" sz="2800" dirty="0">
                  <a:effectLst/>
                  <a:latin typeface="Calibri" panose="020F0502020204030204" pitchFamily="34" charset="0"/>
                  <a:ea typeface="等线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tabLst>
                    <a:tab pos="461963" algn="l"/>
                    <a:tab pos="4119563" algn="l"/>
                    <a:tab pos="8229600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2800" baseline="-250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2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x – 2 = </a:t>
                </a:r>
                <a:r>
                  <a:rPr lang="fr-FR" sz="2800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0.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	</a:t>
                </a:r>
                <a:r>
                  <a:rPr lang="fr-FR" sz="2800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b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  <a:effectLst/>
                        <a:ea typeface="等线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fr-FR" sz="2800" baseline="-250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2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x – y</a:t>
                </a:r>
                <a:r>
                  <a:rPr lang="vi-VN" sz="28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– </a:t>
                </a:r>
                <a:r>
                  <a:rPr lang="fr-FR" sz="28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1 = </a:t>
                </a:r>
                <a:r>
                  <a:rPr lang="fr-FR" sz="2800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0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.	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</a:rPr>
                      <m:t>∆</m:t>
                    </m:r>
                  </m:oMath>
                </a14:m>
                <a:r>
                  <a:rPr lang="fr-FR" sz="2800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4x + 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2y</a:t>
                </a:r>
                <a:r>
                  <a:rPr lang="vi-VN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+ 3 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tabLst>
                    <a:tab pos="461963" algn="l"/>
                    <a:tab pos="4119563" algn="l"/>
                    <a:tab pos="6111875" algn="l"/>
                  </a:tabLst>
                </a:pPr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d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</a:rPr>
                      <m:t>∆</m:t>
                    </m:r>
                  </m:oMath>
                </a14:m>
                <a:r>
                  <a:rPr lang="fr-FR" sz="2800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  <m:t>𝑥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=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      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  <m:t>𝑦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=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2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−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b="0" i="0" smtClean="0">
                        <a:solidFill>
                          <a:srgbClr val="0000FF"/>
                        </a:solidFill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fr-FR" sz="2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FF"/>
                        </a:solidFill>
                      </a:rPr>
                      <m:t>∆</m:t>
                    </m:r>
                  </m:oMath>
                </a14:m>
                <a:r>
                  <a:rPr lang="fr-FR" sz="2800" baseline="-250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</a:t>
                </a:r>
                <a:r>
                  <a:rPr lang="vi-VN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srgbClr val="0000FF"/>
                                </a:solidFill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  <m:t>𝑥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=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1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+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  <m:t>𝑦</m:t>
                            </m:r>
                            <m:r>
                              <a:rPr lang="fr-FR" sz="2800" i="1">
                                <a:solidFill>
                                  <a:srgbClr val="0000FF"/>
                                </a:solidFill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80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vi-VN" sz="28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887200" cy="2899383"/>
              </a:xfrm>
              <a:prstGeom prst="rect">
                <a:avLst/>
              </a:prstGeom>
              <a:blipFill rotWithShape="1">
                <a:blip r:embed="rId2"/>
                <a:stretch>
                  <a:fillRect l="-1282" t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0" y="2861670"/>
                <a:ext cx="11887200" cy="4000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HĐTH </a:t>
                </a:r>
                <a:r>
                  <a:rPr lang="vi-VN" sz="3200" b="1" dirty="0" smtClean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4</a:t>
                </a:r>
                <a:r>
                  <a:rPr lang="en-US" sz="3200" b="1" dirty="0" smtClean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/</a:t>
                </a:r>
                <a:r>
                  <a:rPr lang="vi-VN" sz="3200" b="1" dirty="0" smtClean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53</a:t>
                </a:r>
                <a:r>
                  <a:rPr lang="en-US" sz="3200" b="1" dirty="0" smtClean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SGK:</a:t>
                </a:r>
                <a:r>
                  <a:rPr lang="vi-VN" sz="3200" b="1" dirty="0" smtClean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Xét </a:t>
                </a:r>
                <a:r>
                  <a:rPr lang="en-US" sz="2800" dirty="0" smtClean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VTTĐ</a:t>
                </a:r>
                <a:r>
                  <a:rPr lang="vi-VN" sz="2800" dirty="0" smtClean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của các cặp đường thẳng d</a:t>
                </a:r>
                <a:r>
                  <a:rPr lang="vi-VN" sz="2800" baseline="-25000" dirty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1</a:t>
                </a:r>
                <a:r>
                  <a:rPr lang="vi-VN" sz="2800" dirty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và d</a:t>
                </a:r>
                <a:r>
                  <a:rPr lang="vi-VN" sz="2800" baseline="-25000" dirty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2</a:t>
                </a:r>
                <a:r>
                  <a:rPr lang="vi-VN" sz="2800" dirty="0">
                    <a:solidFill>
                      <a:srgbClr val="FF9900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trong các trường hợp sau:</a:t>
                </a:r>
              </a:p>
              <a:p>
                <a:pPr>
                  <a:tabLst>
                    <a:tab pos="461963" algn="l"/>
                  </a:tabLst>
                </a:pP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	a) d</a:t>
                </a:r>
                <a:r>
                  <a:rPr lang="fr-FR" sz="2800" baseline="-250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1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x – 5y + 9 = 0 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 err="1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và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 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d</a:t>
                </a:r>
                <a:r>
                  <a:rPr lang="fr-FR" sz="2800" baseline="-250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2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10x + 2y + 7 = 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10.</a:t>
                </a:r>
                <a:endParaRPr lang="vi-VN" sz="2800" dirty="0">
                  <a:solidFill>
                    <a:srgbClr val="CC00CC"/>
                  </a:solidFill>
                  <a:latin typeface="Calibri" panose="020F0502020204030204" pitchFamily="34" charset="0"/>
                  <a:ea typeface="等线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tabLst>
                    <a:tab pos="461963" algn="l"/>
                    <a:tab pos="6111875" algn="l"/>
                  </a:tabLst>
                </a:pP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	b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) d</a:t>
                </a:r>
                <a:r>
                  <a:rPr lang="fr-FR" sz="2800" baseline="-250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1</a:t>
                </a:r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3x – 4y + 9 = 0 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 err="1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và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 d</a:t>
                </a:r>
                <a:r>
                  <a:rPr lang="fr-FR" sz="2800" baseline="-250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2</a:t>
                </a:r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solidFill>
                              <a:srgbClr val="CC00CC"/>
                            </a:solidFill>
                            <a:latin typeface="Cambria Math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b="0" i="0" smtClean="0">
                        <a:solidFill>
                          <a:srgbClr val="CC00CC"/>
                        </a:solidFill>
                        <a:latin typeface="Cambria Math"/>
                        <a:ea typeface="等线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CC00CC"/>
                  </a:solidFill>
                  <a:latin typeface="Calibri" panose="020F0502020204030204" pitchFamily="34" charset="0"/>
                  <a:ea typeface="等线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tabLst>
                    <a:tab pos="461963" algn="l"/>
                    <a:tab pos="6111875" algn="l"/>
                  </a:tabLst>
                </a:pP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	c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) d</a:t>
                </a:r>
                <a:r>
                  <a:rPr lang="fr-FR" sz="2800" baseline="-250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1</a:t>
                </a:r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solidFill>
                              <a:srgbClr val="CC00CC"/>
                            </a:solidFill>
                            <a:latin typeface="Cambria Math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vi-VN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và</a:t>
                </a:r>
                <a:r>
                  <a:rPr lang="en-US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vi-VN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 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d</a:t>
                </a:r>
                <a:r>
                  <a:rPr lang="fr-FR" sz="2800" baseline="-250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2</a:t>
                </a:r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solidFill>
                              <a:srgbClr val="CC00CC"/>
                            </a:solidFill>
                            <a:latin typeface="Cambria Math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rgbClr val="CC00CC"/>
                            </a:solidFill>
                            <a:latin typeface="Cambria Math"/>
                            <a:ea typeface="等线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ea typeface="等线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61670"/>
                <a:ext cx="11887200" cy="4000326"/>
              </a:xfrm>
              <a:prstGeom prst="rect">
                <a:avLst/>
              </a:prstGeom>
              <a:blipFill rotWithShape="1">
                <a:blip r:embed="rId3"/>
                <a:stretch>
                  <a:fillRect l="-1282" t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0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" y="-3952"/>
                <a:ext cx="11887198" cy="2123658"/>
              </a:xfrm>
              <a:prstGeom prst="rect">
                <a:avLst/>
              </a:prstGeom>
              <a:solidFill>
                <a:srgbClr val="FFF7E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i="1" u="sng" dirty="0" smtClean="0">
                    <a:solidFill>
                      <a:srgbClr val="33CC33"/>
                    </a:solidFill>
                  </a:rPr>
                  <a:t>Đặc </a:t>
                </a:r>
                <a:r>
                  <a:rPr lang="en-US" sz="3200" b="1" i="1" u="sng" dirty="0" err="1" smtClean="0">
                    <a:solidFill>
                      <a:srgbClr val="33CC33"/>
                    </a:solidFill>
                  </a:rPr>
                  <a:t>biệt</a:t>
                </a:r>
                <a:r>
                  <a:rPr lang="en-US" sz="3200" b="1" i="1" u="sng" dirty="0" smtClean="0">
                    <a:solidFill>
                      <a:srgbClr val="33CC33"/>
                    </a:solidFill>
                  </a:rPr>
                  <a:t>:</a:t>
                </a:r>
                <a:r>
                  <a:rPr lang="en-US" sz="3200" b="1" i="1" dirty="0" smtClean="0">
                    <a:solidFill>
                      <a:srgbClr val="33CC33"/>
                    </a:solidFill>
                  </a:rPr>
                  <a:t> </a:t>
                </a:r>
                <a:r>
                  <a:rPr lang="en-US" sz="2800" i="1" dirty="0"/>
                  <a:t>Trong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mặt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phẳng</a:t>
                </a:r>
                <a:r>
                  <a:rPr lang="en-US" sz="2800" i="1" dirty="0"/>
                  <a:t> </a:t>
                </a:r>
                <a:r>
                  <a:rPr lang="en-US" sz="2800" i="1" dirty="0"/>
                  <a:t>Oxy, </a:t>
                </a:r>
                <a:r>
                  <a:rPr lang="en-US" sz="2800" i="1" dirty="0" err="1"/>
                  <a:t>cho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pttq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của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đường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thẳng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i="1" baseline="-25000" dirty="0"/>
                  <a:t> </a:t>
                </a:r>
                <a:r>
                  <a:rPr lang="vi-VN" sz="2800" i="1" dirty="0"/>
                  <a:t>:</a:t>
                </a:r>
                <a:r>
                  <a:rPr lang="en-US" sz="2800" i="1" dirty="0"/>
                  <a:t> a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x </a:t>
                </a:r>
                <a:r>
                  <a:rPr lang="en-US" sz="2800" i="1" dirty="0"/>
                  <a:t>+ </a:t>
                </a:r>
                <a:r>
                  <a:rPr lang="en-US" sz="2800" i="1" dirty="0"/>
                  <a:t>b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y </a:t>
                </a:r>
                <a:r>
                  <a:rPr lang="en-US" sz="2800" i="1" dirty="0"/>
                  <a:t>+ </a:t>
                </a:r>
                <a:r>
                  <a:rPr lang="en-US" sz="2800" i="1" dirty="0"/>
                  <a:t>c </a:t>
                </a:r>
                <a:r>
                  <a:rPr lang="en-US" sz="2800" i="1" dirty="0"/>
                  <a:t>= </a:t>
                </a:r>
                <a:r>
                  <a:rPr lang="en-US" sz="2800" i="1" dirty="0"/>
                  <a:t>0.</a:t>
                </a:r>
              </a:p>
              <a:p>
                <a:pPr marL="914400" indent="-452438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516688" algn="l"/>
                  </a:tabLst>
                </a:pPr>
                <a:r>
                  <a:rPr lang="en-US" sz="2800" i="1" dirty="0"/>
                  <a:t>d //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nên</a:t>
                </a:r>
                <a:r>
                  <a:rPr lang="en-US" sz="2800" i="1" dirty="0"/>
                  <a:t> d </a:t>
                </a:r>
                <a:r>
                  <a:rPr lang="en-US" sz="2800" i="1" dirty="0" err="1"/>
                  <a:t>có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dạng</a:t>
                </a:r>
                <a:r>
                  <a:rPr lang="en-US" sz="2800" i="1" dirty="0"/>
                  <a:t>: </a:t>
                </a:r>
                <a:r>
                  <a:rPr lang="en-US" sz="2800" i="1" dirty="0"/>
                  <a:t>a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x + b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y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+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m</a:t>
                </a:r>
                <a:r>
                  <a:rPr lang="en-US" sz="2800" i="1" dirty="0"/>
                  <a:t> </a:t>
                </a:r>
                <a:r>
                  <a:rPr lang="en-US" sz="2800" i="1" dirty="0"/>
                  <a:t>= </a:t>
                </a:r>
                <a:r>
                  <a:rPr lang="en-US" sz="2800" i="1" dirty="0"/>
                  <a:t>0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800" i="1" dirty="0" err="1">
                    <a:solidFill>
                      <a:srgbClr val="FF0000"/>
                    </a:solidFill>
                  </a:rPr>
                  <a:t>điều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</a:rPr>
                  <a:t>kiện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 m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</a:rPr>
                  <a:t>c)</a:t>
                </a:r>
                <a:r>
                  <a:rPr lang="en-US" sz="2800" i="1" dirty="0"/>
                  <a:t>.</a:t>
                </a:r>
              </a:p>
              <a:p>
                <a:pPr marL="914400" indent="-452438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516688" algn="l"/>
                  </a:tabLst>
                </a:pPr>
                <a:r>
                  <a:rPr lang="en-US" sz="2800" i="1" dirty="0"/>
                  <a:t>d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⊥∆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/>
                  <a:t>nên</a:t>
                </a:r>
                <a:r>
                  <a:rPr lang="en-US" sz="2800" i="1" dirty="0"/>
                  <a:t> d </a:t>
                </a:r>
                <a:r>
                  <a:rPr lang="en-US" sz="2800" i="1" dirty="0" err="1"/>
                  <a:t>có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dạng</a:t>
                </a:r>
                <a:r>
                  <a:rPr lang="en-US" sz="2800" i="1" dirty="0"/>
                  <a:t>: </a:t>
                </a:r>
                <a:r>
                  <a:rPr lang="en-US" sz="2800" i="1" dirty="0"/>
                  <a:t>b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 </m:t>
                    </m:r>
                  </m:oMath>
                </a14:m>
                <a:r>
                  <a:rPr lang="en-US" sz="2800" i="1" dirty="0"/>
                  <a:t>a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y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+ m</a:t>
                </a:r>
                <a:r>
                  <a:rPr lang="en-US" sz="2800" i="1" dirty="0"/>
                  <a:t> = 0 </a:t>
                </a:r>
                <a:r>
                  <a:rPr lang="en-US" sz="2800" i="1" dirty="0" smtClean="0"/>
                  <a:t>.</a:t>
                </a:r>
                <a:endParaRPr lang="en-US" sz="2800" i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-3952"/>
                <a:ext cx="11887198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282" b="-4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" y="2134480"/>
                <a:ext cx="11887198" cy="4464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rgbClr val="FF9900"/>
                    </a:solidFill>
                    <a:ea typeface="等线"/>
                    <a:cs typeface="Times New Roman" panose="02020603050405020304" pitchFamily="18" charset="0"/>
                  </a:rPr>
                  <a:t>HĐVD 4/53SGK:</a:t>
                </a:r>
                <a:r>
                  <a:rPr lang="vi-VN" sz="3200" b="1" dirty="0" smtClean="0">
                    <a:solidFill>
                      <a:srgbClr val="FF9900"/>
                    </a:solidFill>
                  </a:rPr>
                  <a:t> </a:t>
                </a:r>
                <a:r>
                  <a:rPr lang="vi-VN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Viết p</a:t>
                </a:r>
                <a:r>
                  <a:rPr lang="en-US" sz="2800" dirty="0" err="1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ttq</a:t>
                </a:r>
                <a:r>
                  <a:rPr lang="en-US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đường </a:t>
                </a:r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thẳng </a:t>
                </a:r>
                <a:r>
                  <a:rPr lang="vi-VN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vi-VN" sz="2800" baseline="-250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trường</a:t>
                </a:r>
                <a:r>
                  <a:rPr lang="en-US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hợp</a:t>
                </a:r>
                <a:r>
                  <a:rPr lang="en-US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vi-VN" sz="2800" dirty="0">
                  <a:solidFill>
                    <a:srgbClr val="CC00CC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461963">
                  <a:lnSpc>
                    <a:spcPct val="150000"/>
                  </a:lnSpc>
                </a:pP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qua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A(2; 3)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song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song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đường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thẳng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</a:t>
                </a:r>
                <a:r>
                  <a:rPr lang="fr-FR" sz="2800" baseline="-250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x + 3y</a:t>
                </a:r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= 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</a:t>
                </a:r>
                <a:endParaRPr lang="vi-VN" sz="2800" dirty="0">
                  <a:solidFill>
                    <a:srgbClr val="CC00CC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461963">
                  <a:lnSpc>
                    <a:spcPct val="150000"/>
                  </a:lnSpc>
                </a:pP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qua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B(4; 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– 1)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vuông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đường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thẳng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</a:t>
                </a:r>
                <a:r>
                  <a:rPr lang="fr-FR" sz="2800" baseline="-250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3x – y</a:t>
                </a:r>
                <a:r>
                  <a:rPr lang="vi-VN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= 0</a:t>
                </a:r>
                <a:r>
                  <a:rPr lang="vi-VN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solidFill>
                    <a:srgbClr val="CC00CC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461963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CC00CC"/>
                    </a:solidFill>
                  </a:rPr>
                  <a:t>c)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qua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C(2</a:t>
                </a:r>
                <a:r>
                  <a:rPr lang="en-US" sz="2800" dirty="0">
                    <a:solidFill>
                      <a:srgbClr val="CC00CC"/>
                    </a:solidFill>
                  </a:rPr>
                  <a:t>; 1)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và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vuông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góc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với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thẳng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fr-FR" sz="2800" baseline="-250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solidFill>
                              <a:srgbClr val="CC00CC"/>
                            </a:solidFill>
                            <a:latin typeface="Cambria Math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=−3+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=−3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  <m:r>
                      <a:rPr lang="en-US" sz="2800">
                        <a:solidFill>
                          <a:srgbClr val="CC00CC"/>
                        </a:solidFill>
                        <a:latin typeface="Cambria Math"/>
                        <a:ea typeface="等线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rgbClr val="CC00CC"/>
                  </a:solidFill>
                </a:endParaRPr>
              </a:p>
              <a:p>
                <a:pPr indent="461963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CC00CC"/>
                    </a:solidFill>
                  </a:rPr>
                  <a:t>d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) </a:t>
                </a:r>
                <a:r>
                  <a:rPr lang="fr-FR" sz="2800" dirty="0" err="1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>
                    <a:solidFill>
                      <a:srgbClr val="CC00CC"/>
                    </a:solidFill>
                  </a:rPr>
                  <a:t>qua </a:t>
                </a:r>
                <a:r>
                  <a:rPr lang="fr-FR" sz="2800" dirty="0" err="1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r>
                  <a:rPr lang="fr-FR" sz="2800" dirty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D(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1</a:t>
                </a:r>
                <a:r>
                  <a:rPr lang="en-US" sz="2800" dirty="0">
                    <a:solidFill>
                      <a:srgbClr val="CC00CC"/>
                    </a:solidFill>
                  </a:rPr>
                  <a:t>; 4)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và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song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song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C00CC"/>
                    </a:solidFill>
                  </a:rPr>
                  <a:t>với</a:t>
                </a:r>
                <a:r>
                  <a:rPr lang="en-US" sz="2800" dirty="0" smtClean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CC00CC"/>
                    </a:solidFill>
                  </a:rPr>
                  <a:t>thẳng</a:t>
                </a:r>
                <a:r>
                  <a:rPr lang="en-US" sz="2800" dirty="0">
                    <a:solidFill>
                      <a:srgbClr val="CC00CC"/>
                    </a:solidFill>
                  </a:rPr>
                  <a:t> 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fr-FR" sz="2800" baseline="-250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fr-FR" sz="2800" dirty="0" smtClean="0">
                    <a:solidFill>
                      <a:srgbClr val="CC00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solidFill>
                              <a:srgbClr val="CC00CC"/>
                            </a:solidFill>
                            <a:latin typeface="Cambria Math"/>
                            <a:ea typeface="等线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CC00CC"/>
                                </a:solidFill>
                                <a:latin typeface="Cambria Math"/>
                                <a:ea typeface="等线"/>
                                <a:cs typeface="Times New Roman" panose="02020603050405020304" pitchFamily="18" charset="0"/>
                              </a:rPr>
                              <m:t>              </m:t>
                            </m:r>
                          </m:e>
                          <m:e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=−2+2</m:t>
                            </m:r>
                            <m:r>
                              <a:rPr lang="vi-VN" sz="28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ea typeface="等线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800" i="1">
                        <a:solidFill>
                          <a:srgbClr val="CC00CC"/>
                        </a:solidFill>
                        <a:latin typeface="Cambria Math"/>
                        <a:ea typeface="等线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C00CC"/>
                    </a:solidFill>
                  </a:rPr>
                  <a:t>.</a:t>
                </a:r>
                <a:endParaRPr lang="en-US" sz="2800" dirty="0">
                  <a:solidFill>
                    <a:srgbClr val="CC00CC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2134480"/>
                <a:ext cx="11887198" cy="4464235"/>
              </a:xfrm>
              <a:prstGeom prst="rect">
                <a:avLst/>
              </a:prstGeom>
              <a:blipFill rotWithShape="1">
                <a:blip r:embed="rId3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6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970</Words>
  <Application>Microsoft Office PowerPoint</Application>
  <PresentationFormat>Custom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Mong Thi</dc:creator>
  <cp:lastModifiedBy>ASUS</cp:lastModifiedBy>
  <cp:revision>108</cp:revision>
  <dcterms:created xsi:type="dcterms:W3CDTF">2022-12-25T02:44:02Z</dcterms:created>
  <dcterms:modified xsi:type="dcterms:W3CDTF">2023-01-30T04:31:12Z</dcterms:modified>
</cp:coreProperties>
</file>